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 id="2147483664" r:id="rId2"/>
  </p:sldMasterIdLst>
  <p:notesMasterIdLst>
    <p:notesMasterId r:id="rId20"/>
  </p:notesMasterIdLst>
  <p:handoutMasterIdLst>
    <p:handoutMasterId r:id="rId21"/>
  </p:handoutMasterIdLst>
  <p:sldIdLst>
    <p:sldId id="262" r:id="rId3"/>
    <p:sldId id="294" r:id="rId4"/>
    <p:sldId id="293" r:id="rId5"/>
    <p:sldId id="295" r:id="rId6"/>
    <p:sldId id="305" r:id="rId7"/>
    <p:sldId id="306" r:id="rId8"/>
    <p:sldId id="300" r:id="rId9"/>
    <p:sldId id="301" r:id="rId10"/>
    <p:sldId id="302" r:id="rId11"/>
    <p:sldId id="303" r:id="rId12"/>
    <p:sldId id="304" r:id="rId13"/>
    <p:sldId id="281" r:id="rId14"/>
    <p:sldId id="282" r:id="rId15"/>
    <p:sldId id="283" r:id="rId16"/>
    <p:sldId id="284" r:id="rId17"/>
    <p:sldId id="285" r:id="rId18"/>
    <p:sldId id="286"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ECEC"/>
    <a:srgbClr val="015A84"/>
    <a:srgbClr val="EEEEEE"/>
    <a:srgbClr val="004772"/>
    <a:srgbClr val="00517B"/>
    <a:srgbClr val="EBECED"/>
    <a:srgbClr val="004475"/>
    <a:srgbClr val="00456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88" autoAdjust="0"/>
    <p:restoredTop sz="49462" autoAdjust="0"/>
  </p:normalViewPr>
  <p:slideViewPr>
    <p:cSldViewPr snapToGrid="0" snapToObjects="1">
      <p:cViewPr varScale="1">
        <p:scale>
          <a:sx n="57" d="100"/>
          <a:sy n="57" d="100"/>
        </p:scale>
        <p:origin x="3492" y="60"/>
      </p:cViewPr>
      <p:guideLst>
        <p:guide orient="horz" pos="2160"/>
        <p:guide pos="384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66362E3-780A-514C-B6A6-AAB4196CCE4F}" type="datetimeFigureOut">
              <a:rPr lang="en-US" smtClean="0"/>
              <a:pPr/>
              <a:t>7/26/2016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64F5820-552F-894A-ABD3-AAB5E1E1C48F}" type="slidenum">
              <a:rPr lang="en-US" smtClean="0"/>
              <a:pPr/>
              <a:t>‹#›</a:t>
            </a:fld>
            <a:endParaRPr lang="en-US"/>
          </a:p>
        </p:txBody>
      </p:sp>
    </p:spTree>
    <p:extLst>
      <p:ext uri="{BB962C8B-B14F-4D97-AF65-F5344CB8AC3E}">
        <p14:creationId xmlns:p14="http://schemas.microsoft.com/office/powerpoint/2010/main" val="421552768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4D1BEC-A28C-D44D-8E80-FAE985B6792B}" type="datetimeFigureOut">
              <a:rPr lang="en-US" smtClean="0"/>
              <a:pPr/>
              <a:t>7/26/2016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1308ED-229A-9545-9723-42B3A71AD6A0}" type="slidenum">
              <a:rPr lang="en-US" smtClean="0"/>
              <a:pPr/>
              <a:t>‹#›</a:t>
            </a:fld>
            <a:endParaRPr lang="en-US"/>
          </a:p>
        </p:txBody>
      </p:sp>
    </p:spTree>
    <p:extLst>
      <p:ext uri="{BB962C8B-B14F-4D97-AF65-F5344CB8AC3E}">
        <p14:creationId xmlns:p14="http://schemas.microsoft.com/office/powerpoint/2010/main" val="163382340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91308ED-229A-9545-9723-42B3A71AD6A0}" type="slidenum">
              <a:rPr lang="en-US" smtClean="0"/>
              <a:pPr/>
              <a:t>1</a:t>
            </a:fld>
            <a:endParaRPr lang="en-US"/>
          </a:p>
        </p:txBody>
      </p:sp>
    </p:spTree>
    <p:extLst>
      <p:ext uri="{BB962C8B-B14F-4D97-AF65-F5344CB8AC3E}">
        <p14:creationId xmlns:p14="http://schemas.microsoft.com/office/powerpoint/2010/main" val="11745807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mtClean="0"/>
              <a:t>ADD LEGEND???</a:t>
            </a:r>
            <a:endParaRPr lang="en-GB" dirty="0" smtClean="0"/>
          </a:p>
          <a:p>
            <a:endParaRPr lang="en-GB" dirty="0" smtClean="0"/>
          </a:p>
          <a:p>
            <a:r>
              <a:rPr lang="en-GB" dirty="0" smtClean="0"/>
              <a:t>This</a:t>
            </a:r>
            <a:r>
              <a:rPr lang="en-GB" baseline="0" dirty="0" smtClean="0"/>
              <a:t> slide presents coverage of HIV indicators pertaining to the retention of patients in care.</a:t>
            </a:r>
          </a:p>
          <a:p>
            <a:endParaRPr lang="en-GB" baseline="0" dirty="0" smtClean="0"/>
          </a:p>
          <a:p>
            <a:pPr marL="228600" indent="-228600">
              <a:buAutoNum type="arabicPeriod"/>
            </a:pPr>
            <a:r>
              <a:rPr lang="en-GB" baseline="0" dirty="0" smtClean="0"/>
              <a:t>Quality of care audits were covered widely across all facilities while the proportion of facilities that reported having at least one staff member who had received training on HIV care and treatment in the past 2 years increased from 25% in 2013 to 54% in 2015. </a:t>
            </a:r>
          </a:p>
          <a:p>
            <a:pPr marL="228600" indent="-228600">
              <a:buAutoNum type="arabicPeriod"/>
            </a:pPr>
            <a:endParaRPr lang="en-GB" baseline="0" dirty="0" smtClean="0"/>
          </a:p>
          <a:p>
            <a:pPr marL="228600" indent="-228600">
              <a:buAutoNum type="arabicPeriod"/>
            </a:pPr>
            <a:r>
              <a:rPr lang="en-GB" baseline="0" dirty="0" smtClean="0"/>
              <a:t>Pill supplies were provided on a 2 monthly basis across both study rounds and thus coverage of 3 monthly supply was low, however active adherence monitoring was widely implemented across both study rounds. </a:t>
            </a:r>
          </a:p>
          <a:p>
            <a:pPr marL="228600" indent="-228600">
              <a:buAutoNum type="arabicPeriod"/>
            </a:pPr>
            <a:endParaRPr lang="en-GB" baseline="0" dirty="0" smtClean="0"/>
          </a:p>
          <a:p>
            <a:pPr marL="228600" indent="-228600">
              <a:buAutoNum type="arabicPeriod"/>
            </a:pPr>
            <a:r>
              <a:rPr lang="en-GB" baseline="0" dirty="0" smtClean="0"/>
              <a:t>For patients with poor adherence, policy in Zimbabwe stipulates that the patient should be instructed to bring their medications at all visits, psycho-social counselling should be provided and an adherence card supplied. There is however no specific mention of home visits. A small proportion of facilities did however conduct home visits following poor adherence, and this rose from 27% in 2013 to 34% in 2015. </a:t>
            </a:r>
          </a:p>
          <a:p>
            <a:pPr marL="228600" indent="-228600">
              <a:buAutoNum type="arabicPeriod"/>
            </a:pPr>
            <a:endParaRPr lang="en-GB" baseline="0" dirty="0" smtClean="0"/>
          </a:p>
          <a:p>
            <a:pPr marL="228600" indent="-228600">
              <a:buAutoNum type="arabicPeriod"/>
            </a:pPr>
            <a:r>
              <a:rPr lang="en-GB" baseline="0" dirty="0" smtClean="0"/>
              <a:t>The use of prophylactic IPT was adopted into national policy in Zimbabwe by 2015 but coverage across health facilities remained partial. </a:t>
            </a:r>
          </a:p>
          <a:p>
            <a:pPr marL="228600" indent="-228600">
              <a:buAutoNum type="arabicPeriod"/>
            </a:pPr>
            <a:endParaRPr lang="en-GB" baseline="0" dirty="0" smtClean="0"/>
          </a:p>
          <a:p>
            <a:pPr marL="228600" indent="-228600">
              <a:buAutoNum type="arabicPeriod"/>
            </a:pPr>
            <a:r>
              <a:rPr lang="en-GB" baseline="0" dirty="0" smtClean="0"/>
              <a:t>There was a low proportion of facilities that offered at least 4 different regime combinations of 1</a:t>
            </a:r>
            <a:r>
              <a:rPr lang="en-GB" baseline="30000" dirty="0" smtClean="0"/>
              <a:t>st</a:t>
            </a:r>
            <a:r>
              <a:rPr lang="en-GB" baseline="0" dirty="0" smtClean="0"/>
              <a:t> line ART drugs but in 2013 and in 2015. </a:t>
            </a:r>
          </a:p>
          <a:p>
            <a:pPr marL="228600" indent="-228600">
              <a:buAutoNum type="arabicPeriod"/>
            </a:pPr>
            <a:endParaRPr lang="en-GB" dirty="0"/>
          </a:p>
        </p:txBody>
      </p:sp>
      <p:sp>
        <p:nvSpPr>
          <p:cNvPr id="4" name="Slide Number Placeholder 3"/>
          <p:cNvSpPr>
            <a:spLocks noGrp="1"/>
          </p:cNvSpPr>
          <p:nvPr>
            <p:ph type="sldNum" sz="quarter" idx="10"/>
          </p:nvPr>
        </p:nvSpPr>
        <p:spPr/>
        <p:txBody>
          <a:bodyPr/>
          <a:lstStyle/>
          <a:p>
            <a:fld id="{99CC33D9-B037-4B1F-AFEA-40D8AAEC808F}" type="slidenum">
              <a:rPr lang="en-GB" smtClean="0">
                <a:solidFill>
                  <a:prstClr val="black"/>
                </a:solidFill>
              </a:rPr>
              <a:pPr/>
              <a:t>10</a:t>
            </a:fld>
            <a:endParaRPr lang="en-GB">
              <a:solidFill>
                <a:prstClr val="black"/>
              </a:solidFill>
            </a:endParaRPr>
          </a:p>
        </p:txBody>
      </p:sp>
    </p:spTree>
    <p:extLst>
      <p:ext uri="{BB962C8B-B14F-4D97-AF65-F5344CB8AC3E}">
        <p14:creationId xmlns:p14="http://schemas.microsoft.com/office/powerpoint/2010/main" val="29277351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57446C2-3C45-44F2-B5BE-006F2E131FEF}" type="slidenum">
              <a:rPr lang="en-GB" smtClean="0"/>
              <a:pPr/>
              <a:t>11</a:t>
            </a:fld>
            <a:endParaRPr lang="en-GB"/>
          </a:p>
        </p:txBody>
      </p:sp>
    </p:spTree>
    <p:extLst>
      <p:ext uri="{BB962C8B-B14F-4D97-AF65-F5344CB8AC3E}">
        <p14:creationId xmlns:p14="http://schemas.microsoft.com/office/powerpoint/2010/main" val="11141259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9709461-CC27-4A49-BD0F-9BCC8C36E47C}" type="slidenum">
              <a:rPr lang="en-GB" smtClean="0"/>
              <a:pPr/>
              <a:t>12</a:t>
            </a:fld>
            <a:endParaRPr lang="en-GB"/>
          </a:p>
        </p:txBody>
      </p:sp>
    </p:spTree>
    <p:extLst>
      <p:ext uri="{BB962C8B-B14F-4D97-AF65-F5344CB8AC3E}">
        <p14:creationId xmlns:p14="http://schemas.microsoft.com/office/powerpoint/2010/main" val="12603469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57446C2-3C45-44F2-B5BE-006F2E131FEF}" type="slidenum">
              <a:rPr lang="en-GB" smtClean="0"/>
              <a:pPr/>
              <a:t>13</a:t>
            </a:fld>
            <a:endParaRPr lang="en-GB"/>
          </a:p>
        </p:txBody>
      </p:sp>
    </p:spTree>
    <p:extLst>
      <p:ext uri="{BB962C8B-B14F-4D97-AF65-F5344CB8AC3E}">
        <p14:creationId xmlns:p14="http://schemas.microsoft.com/office/powerpoint/2010/main" val="7890447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57446C2-3C45-44F2-B5BE-006F2E131FEF}" type="slidenum">
              <a:rPr lang="en-GB" smtClean="0"/>
              <a:pPr/>
              <a:t>14</a:t>
            </a:fld>
            <a:endParaRPr lang="en-GB"/>
          </a:p>
        </p:txBody>
      </p:sp>
    </p:spTree>
    <p:extLst>
      <p:ext uri="{BB962C8B-B14F-4D97-AF65-F5344CB8AC3E}">
        <p14:creationId xmlns:p14="http://schemas.microsoft.com/office/powerpoint/2010/main" val="1258625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A57446C2-3C45-44F2-B5BE-006F2E131FEF}" type="slidenum">
              <a:rPr lang="en-GB" smtClean="0"/>
              <a:pPr/>
              <a:t>15</a:t>
            </a:fld>
            <a:endParaRPr lang="en-GB"/>
          </a:p>
        </p:txBody>
      </p:sp>
    </p:spTree>
    <p:extLst>
      <p:ext uri="{BB962C8B-B14F-4D97-AF65-F5344CB8AC3E}">
        <p14:creationId xmlns:p14="http://schemas.microsoft.com/office/powerpoint/2010/main" val="25475805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A57446C2-3C45-44F2-B5BE-006F2E131FEF}" type="slidenum">
              <a:rPr lang="en-GB" smtClean="0"/>
              <a:pPr/>
              <a:t>16</a:t>
            </a:fld>
            <a:endParaRPr lang="en-GB"/>
          </a:p>
        </p:txBody>
      </p:sp>
    </p:spTree>
    <p:extLst>
      <p:ext uri="{BB962C8B-B14F-4D97-AF65-F5344CB8AC3E}">
        <p14:creationId xmlns:p14="http://schemas.microsoft.com/office/powerpoint/2010/main" val="25473190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57446C2-3C45-44F2-B5BE-006F2E131FEF}" type="slidenum">
              <a:rPr lang="en-GB" smtClean="0"/>
              <a:pPr/>
              <a:t>17</a:t>
            </a:fld>
            <a:endParaRPr lang="en-GB"/>
          </a:p>
        </p:txBody>
      </p:sp>
    </p:spTree>
    <p:extLst>
      <p:ext uri="{BB962C8B-B14F-4D97-AF65-F5344CB8AC3E}">
        <p14:creationId xmlns:p14="http://schemas.microsoft.com/office/powerpoint/2010/main" val="26788893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91308ED-229A-9545-9723-42B3A71AD6A0}"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1576110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91308ED-229A-9545-9723-42B3A71AD6A0}" type="slidenum">
              <a:rPr lang="en-US" smtClean="0"/>
              <a:pPr/>
              <a:t>3</a:t>
            </a:fld>
            <a:endParaRPr lang="en-US"/>
          </a:p>
        </p:txBody>
      </p:sp>
    </p:spTree>
    <p:extLst>
      <p:ext uri="{BB962C8B-B14F-4D97-AF65-F5344CB8AC3E}">
        <p14:creationId xmlns:p14="http://schemas.microsoft.com/office/powerpoint/2010/main" val="37790747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GB" dirty="0" smtClean="0"/>
              <a:t>This slide shows selected</a:t>
            </a:r>
            <a:r>
              <a:rPr lang="en-GB" baseline="0" dirty="0" smtClean="0"/>
              <a:t> policy indicators influencing access to ART.</a:t>
            </a:r>
            <a:endParaRPr lang="en-GB" dirty="0" smtClean="0"/>
          </a:p>
          <a:p>
            <a:endParaRPr lang="en-GB" dirty="0" smtClean="0"/>
          </a:p>
          <a:p>
            <a:r>
              <a:rPr lang="en-GB" dirty="0" smtClean="0"/>
              <a:t>These data come</a:t>
            </a:r>
            <a:r>
              <a:rPr lang="en-GB" baseline="0" dirty="0" smtClean="0"/>
              <a:t> from  a review </a:t>
            </a:r>
            <a:r>
              <a:rPr lang="en-GB" dirty="0" smtClean="0"/>
              <a:t>of national</a:t>
            </a:r>
            <a:r>
              <a:rPr lang="en-GB" baseline="0" dirty="0" smtClean="0"/>
              <a:t> HIV policies on HIV testing, Access to ART, and retention in care in each of the six countries where the ALPHA partner institutions are based. </a:t>
            </a:r>
          </a:p>
          <a:p>
            <a:endParaRPr lang="en-GB"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GB" baseline="0" dirty="0" smtClean="0"/>
              <a:t>We extracted policy content from national policy documents and guidelines and recorded the whether the policy was explicitly or implicitly formulated, or whether it existed, but with caveats. We also captured the year that the policy was adopted. </a:t>
            </a:r>
          </a:p>
          <a:p>
            <a:endParaRPr lang="en-GB" baseline="0" dirty="0" smtClean="0"/>
          </a:p>
          <a:p>
            <a:r>
              <a:rPr lang="en-GB" baseline="0" dirty="0" smtClean="0"/>
              <a:t>This review covered national policy guidance that was released between 2003 and 2013 to align with the period that the mortality data were available. </a:t>
            </a:r>
          </a:p>
          <a:p>
            <a:endParaRPr lang="en-GB" dirty="0" smtClean="0"/>
          </a:p>
          <a:p>
            <a:r>
              <a:rPr lang="en-GB" baseline="0" dirty="0" smtClean="0"/>
              <a:t>So for example, in the first row, we see that the provision of free ART was </a:t>
            </a:r>
            <a:r>
              <a:rPr lang="en-GB" b="1" baseline="0" dirty="0" smtClean="0"/>
              <a:t>NOT</a:t>
            </a:r>
            <a:r>
              <a:rPr lang="en-GB" baseline="0" dirty="0" smtClean="0"/>
              <a:t> an explicit recommendation by WHO. However, it was explicit within policy documents in all the countries that we reviewed – BUT with a wide variation in year of adoption from 2004 in Malawi to 2011 in Kenya and Uganda.</a:t>
            </a:r>
          </a:p>
          <a:p>
            <a:pPr marL="266700" indent="-266700" algn="just">
              <a:spcAft>
                <a:spcPts val="1200"/>
              </a:spcAft>
              <a:buFont typeface="Arial" pitchFamily="34" charset="0"/>
              <a:buNone/>
              <a:defRPr/>
            </a:pPr>
            <a:endParaRPr lang="en-GB" sz="1200" baseline="0" dirty="0" smtClean="0">
              <a:solidFill>
                <a:schemeClr val="tx1"/>
              </a:solidFill>
              <a:latin typeface="+mn-lt"/>
            </a:endParaRPr>
          </a:p>
          <a:p>
            <a:pPr marL="266700" indent="-266700" algn="just">
              <a:spcAft>
                <a:spcPts val="1200"/>
              </a:spcAft>
              <a:buFont typeface="Arial" pitchFamily="34" charset="0"/>
              <a:buNone/>
              <a:defRPr/>
            </a:pPr>
            <a:r>
              <a:rPr lang="en-GB" sz="1200" dirty="0" smtClean="0">
                <a:solidFill>
                  <a:schemeClr val="accent6">
                    <a:lumMod val="50000"/>
                  </a:schemeClr>
                </a:solidFill>
                <a:latin typeface="Calibri" pitchFamily="34" charset="0"/>
              </a:rPr>
              <a:t>Overall we found that by 2013:</a:t>
            </a:r>
          </a:p>
          <a:p>
            <a:pPr marL="266700" indent="-266700" algn="just">
              <a:spcAft>
                <a:spcPts val="1200"/>
              </a:spcAft>
              <a:buFont typeface="Arial" pitchFamily="34" charset="0"/>
              <a:buNone/>
              <a:defRPr/>
            </a:pPr>
            <a:endParaRPr lang="en-GB" sz="1200" baseline="0" dirty="0" smtClean="0">
              <a:solidFill>
                <a:schemeClr val="accent6">
                  <a:lumMod val="50000"/>
                </a:schemeClr>
              </a:solidFill>
              <a:latin typeface="Calibri" pitchFamily="34" charset="0"/>
            </a:endParaRPr>
          </a:p>
          <a:p>
            <a:pPr marL="266700" indent="-266700" algn="just">
              <a:spcAft>
                <a:spcPts val="1200"/>
              </a:spcAft>
              <a:buFont typeface="Arial" pitchFamily="34" charset="0"/>
              <a:buNone/>
              <a:defRPr/>
            </a:pPr>
            <a:r>
              <a:rPr lang="en-GB" sz="1200" baseline="0" dirty="0" smtClean="0">
                <a:solidFill>
                  <a:schemeClr val="accent6">
                    <a:lumMod val="50000"/>
                  </a:schemeClr>
                </a:solidFill>
                <a:latin typeface="Calibri" pitchFamily="34" charset="0"/>
              </a:rPr>
              <a:t>That there was quite a lot of variability in terms of year of policy adoption and the content of policies, with notable gaps in some countries</a:t>
            </a:r>
          </a:p>
          <a:p>
            <a:pPr marL="266700" indent="-266700" algn="just">
              <a:spcAft>
                <a:spcPts val="1200"/>
              </a:spcAft>
              <a:buFont typeface="Arial" pitchFamily="34" charset="0"/>
              <a:buNone/>
              <a:defRPr/>
            </a:pPr>
            <a:endParaRPr lang="en-GB" sz="1200" baseline="0" dirty="0" smtClean="0">
              <a:solidFill>
                <a:schemeClr val="accent6">
                  <a:lumMod val="50000"/>
                </a:schemeClr>
              </a:solidFill>
              <a:latin typeface="Calibri" pitchFamily="34" charset="0"/>
            </a:endParaRPr>
          </a:p>
          <a:p>
            <a:pPr marL="266700" indent="-266700" algn="just">
              <a:spcAft>
                <a:spcPts val="1200"/>
              </a:spcAft>
              <a:buFont typeface="Arial" pitchFamily="34" charset="0"/>
              <a:buNone/>
              <a:defRPr/>
            </a:pPr>
            <a:r>
              <a:rPr lang="en-GB" sz="1200" baseline="0" dirty="0" smtClean="0">
                <a:solidFill>
                  <a:schemeClr val="accent6">
                    <a:lumMod val="50000"/>
                  </a:schemeClr>
                </a:solidFill>
                <a:latin typeface="Calibri" pitchFamily="34" charset="0"/>
              </a:rPr>
              <a:t>We also found that countries often went beyond WHO guidance – for example, task shifting for ART initiation .</a:t>
            </a:r>
          </a:p>
          <a:p>
            <a:pPr marL="266700" indent="-266700" algn="just">
              <a:spcAft>
                <a:spcPts val="1200"/>
              </a:spcAft>
              <a:buFont typeface="Arial" pitchFamily="34" charset="0"/>
              <a:buNone/>
              <a:defRPr/>
            </a:pPr>
            <a:endParaRPr lang="en-GB" sz="1200" baseline="0" dirty="0" smtClean="0">
              <a:solidFill>
                <a:schemeClr val="accent6">
                  <a:lumMod val="50000"/>
                </a:schemeClr>
              </a:solidFill>
              <a:latin typeface="Calibri" pitchFamily="34" charset="0"/>
            </a:endParaRPr>
          </a:p>
          <a:p>
            <a:pPr marL="266700" indent="-266700" algn="just">
              <a:spcAft>
                <a:spcPts val="1200"/>
              </a:spcAft>
              <a:buFont typeface="Arial" pitchFamily="34" charset="0"/>
              <a:buNone/>
              <a:defRPr/>
            </a:pPr>
            <a:r>
              <a:rPr lang="en-GB" sz="1200" baseline="0" dirty="0" smtClean="0">
                <a:solidFill>
                  <a:schemeClr val="accent6">
                    <a:lumMod val="50000"/>
                  </a:schemeClr>
                </a:solidFill>
                <a:latin typeface="Calibri" pitchFamily="34" charset="0"/>
              </a:rPr>
              <a:t>Some countries had early and complete adoption of policies that influenced ART access – Malawi is a clear example of that within our study.</a:t>
            </a:r>
          </a:p>
          <a:p>
            <a:pPr marL="266700" indent="-266700" algn="just">
              <a:spcAft>
                <a:spcPts val="1200"/>
              </a:spcAft>
              <a:buFont typeface="Arial" pitchFamily="34" charset="0"/>
              <a:buNone/>
              <a:defRPr/>
            </a:pPr>
            <a:endParaRPr lang="en-GB" sz="1200" baseline="0" dirty="0" smtClean="0">
              <a:solidFill>
                <a:schemeClr val="accent6">
                  <a:lumMod val="50000"/>
                </a:schemeClr>
              </a:solidFill>
              <a:latin typeface="Calibri" pitchFamily="34" charset="0"/>
            </a:endParaRPr>
          </a:p>
        </p:txBody>
      </p:sp>
      <p:sp>
        <p:nvSpPr>
          <p:cNvPr id="4" name="Slide Number Placeholder 3"/>
          <p:cNvSpPr>
            <a:spLocks noGrp="1"/>
          </p:cNvSpPr>
          <p:nvPr>
            <p:ph type="sldNum" sz="quarter" idx="10"/>
          </p:nvPr>
        </p:nvSpPr>
        <p:spPr/>
        <p:txBody>
          <a:bodyPr/>
          <a:lstStyle/>
          <a:p>
            <a:fld id="{C91308ED-229A-9545-9723-42B3A71AD6A0}" type="slidenum">
              <a:rPr lang="en-US" smtClean="0"/>
              <a:pPr/>
              <a:t>4</a:t>
            </a:fld>
            <a:endParaRPr lang="en-US"/>
          </a:p>
        </p:txBody>
      </p:sp>
    </p:spTree>
    <p:extLst>
      <p:ext uri="{BB962C8B-B14F-4D97-AF65-F5344CB8AC3E}">
        <p14:creationId xmlns:p14="http://schemas.microsoft.com/office/powerpoint/2010/main" val="29345127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GB" dirty="0" smtClean="0"/>
              <a:t>This slide shows the implementation of selected</a:t>
            </a:r>
            <a:r>
              <a:rPr lang="en-GB" baseline="0" dirty="0" smtClean="0"/>
              <a:t> policies influencing ART access in health facilities in the study sites.  These data were collected through 2 rounds of health facility surveys conducted in 2013 and 2015.</a:t>
            </a:r>
          </a:p>
          <a:p>
            <a:endParaRPr lang="en-GB" baseline="0" dirty="0" smtClean="0"/>
          </a:p>
          <a:p>
            <a:r>
              <a:rPr lang="en-GB" baseline="0" dirty="0" smtClean="0"/>
              <a:t>Along the x axis we see the three selected indicators, and each of the study sites. On the y axis, we see the percentage of health facilities that implemented the policy.</a:t>
            </a:r>
          </a:p>
          <a:p>
            <a:endParaRPr lang="en-GB" baseline="0" dirty="0" smtClean="0"/>
          </a:p>
          <a:p>
            <a:r>
              <a:rPr lang="en-GB" baseline="0" dirty="0" smtClean="0"/>
              <a:t>The circles indicate the percentage implementing the policy at round 1.</a:t>
            </a:r>
          </a:p>
          <a:p>
            <a:r>
              <a:rPr lang="en-GB" baseline="0" dirty="0" smtClean="0"/>
              <a:t>Blue arrows indicate the degree of improvement by round 2</a:t>
            </a:r>
          </a:p>
          <a:p>
            <a:r>
              <a:rPr lang="en-GB" baseline="0" dirty="0" smtClean="0"/>
              <a:t>Red arrows indicate  a decline in the percentage implementing that policy by round 2.</a:t>
            </a:r>
          </a:p>
          <a:p>
            <a:endParaRPr lang="en-GB" baseline="0" dirty="0" smtClean="0"/>
          </a:p>
          <a:p>
            <a:r>
              <a:rPr lang="en-GB" baseline="0" dirty="0" smtClean="0"/>
              <a:t>Overall we can see that there was quite a mixed picture in terms of evolution over the two rounds. </a:t>
            </a:r>
          </a:p>
          <a:p>
            <a:endParaRPr lang="en-GB" baseline="0" dirty="0" smtClean="0"/>
          </a:p>
          <a:p>
            <a:r>
              <a:rPr lang="en-GB" baseline="0" dirty="0" smtClean="0"/>
              <a:t>ART initiation by lower cadre health workers improved in 2 two study sites. It went down in several others. But overall it was implemented in over 70% of health  facilities in all study sites with the exception of </a:t>
            </a:r>
            <a:r>
              <a:rPr lang="en-GB" baseline="0" dirty="0" err="1" smtClean="0"/>
              <a:t>Kisesa</a:t>
            </a:r>
            <a:r>
              <a:rPr lang="en-GB" baseline="0" dirty="0" smtClean="0"/>
              <a:t> in Tanzania.</a:t>
            </a:r>
          </a:p>
          <a:p>
            <a:endParaRPr lang="en-GB" baseline="0" dirty="0" smtClean="0"/>
          </a:p>
          <a:p>
            <a:r>
              <a:rPr lang="en-GB" baseline="0" dirty="0" smtClean="0"/>
              <a:t>Generally, we see a decline in the proportion of facilities requiring regular follow up visits and CD4 monitoring prior to ART initiation. This may have negative consequences for timely initiation of ART</a:t>
            </a:r>
          </a:p>
          <a:p>
            <a:endParaRPr lang="en-GB" baseline="0" dirty="0" smtClean="0"/>
          </a:p>
          <a:p>
            <a:r>
              <a:rPr lang="en-GB" baseline="0" dirty="0" smtClean="0"/>
              <a:t>Generally, we see quite high proportions of facilities requiring lab tests before ART initiation, except in </a:t>
            </a:r>
            <a:r>
              <a:rPr lang="en-GB" baseline="0" dirty="0" err="1" smtClean="0"/>
              <a:t>Kisesa</a:t>
            </a:r>
            <a:r>
              <a:rPr lang="en-GB" baseline="0" dirty="0" smtClean="0"/>
              <a:t>. This could potentially cause delays in ART initiation, but may allow treatment to be started under better clinical conditions    </a:t>
            </a:r>
            <a:endParaRPr lang="en-GB" dirty="0"/>
          </a:p>
        </p:txBody>
      </p:sp>
      <p:sp>
        <p:nvSpPr>
          <p:cNvPr id="4" name="Slide Number Placeholder 3"/>
          <p:cNvSpPr>
            <a:spLocks noGrp="1"/>
          </p:cNvSpPr>
          <p:nvPr>
            <p:ph type="sldNum" sz="quarter" idx="10"/>
          </p:nvPr>
        </p:nvSpPr>
        <p:spPr/>
        <p:txBody>
          <a:bodyPr/>
          <a:lstStyle/>
          <a:p>
            <a:fld id="{C91308ED-229A-9545-9723-42B3A71AD6A0}" type="slidenum">
              <a:rPr lang="en-US" smtClean="0"/>
              <a:pPr/>
              <a:t>5</a:t>
            </a:fld>
            <a:endParaRPr lang="en-US"/>
          </a:p>
        </p:txBody>
      </p:sp>
    </p:spTree>
    <p:extLst>
      <p:ext uri="{BB962C8B-B14F-4D97-AF65-F5344CB8AC3E}">
        <p14:creationId xmlns:p14="http://schemas.microsoft.com/office/powerpoint/2010/main" val="17497069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graph also draws on the 2 rounds of health facility survey data. It shows</a:t>
            </a:r>
            <a:r>
              <a:rPr lang="en-GB" baseline="0" dirty="0" smtClean="0"/>
              <a:t> that </a:t>
            </a:r>
            <a:r>
              <a:rPr lang="en-GB" dirty="0" smtClean="0"/>
              <a:t>one of the</a:t>
            </a:r>
            <a:r>
              <a:rPr lang="en-GB" baseline="0" dirty="0" smtClean="0"/>
              <a:t> greatest changes in terms of policy implementation between 2013 and 2015 concerns Option B+. </a:t>
            </a:r>
          </a:p>
          <a:p>
            <a:endParaRPr lang="en-GB" baseline="0" dirty="0" smtClean="0"/>
          </a:p>
          <a:p>
            <a:r>
              <a:rPr lang="en-GB" baseline="0" dirty="0" smtClean="0"/>
              <a:t>We see that Option B+ is implemented in over 80% of facilities in all study sites. And in 100% in some study sites. </a:t>
            </a:r>
          </a:p>
          <a:p>
            <a:endParaRPr lang="en-GB" baseline="0" dirty="0" smtClean="0"/>
          </a:p>
          <a:p>
            <a:r>
              <a:rPr lang="en-GB" baseline="0" dirty="0" smtClean="0"/>
              <a:t>This has had important implications for ART access for women in these </a:t>
            </a:r>
            <a:r>
              <a:rPr lang="en-GB" baseline="0" smtClean="0"/>
              <a:t>study sites.</a:t>
            </a:r>
            <a:endParaRPr lang="en-GB" baseline="0"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C91308ED-229A-9545-9723-42B3A71AD6A0}" type="slidenum">
              <a:rPr lang="en-US" smtClean="0"/>
              <a:pPr/>
              <a:t>6</a:t>
            </a:fld>
            <a:endParaRPr lang="en-US"/>
          </a:p>
        </p:txBody>
      </p:sp>
    </p:spTree>
    <p:extLst>
      <p:ext uri="{BB962C8B-B14F-4D97-AF65-F5344CB8AC3E}">
        <p14:creationId xmlns:p14="http://schemas.microsoft.com/office/powerpoint/2010/main" val="11850245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table shows the coverage</a:t>
            </a:r>
            <a:r>
              <a:rPr lang="en-GB" baseline="0" dirty="0" smtClean="0"/>
              <a:t> of HIV policy pertaining to HIV counselling and testing indicators in Zimbabwe across 2 study survey rounds. This is then compared to WHO guidelines</a:t>
            </a:r>
            <a:endParaRPr lang="en-GB" dirty="0" smtClean="0"/>
          </a:p>
          <a:p>
            <a:endParaRPr lang="en-GB" dirty="0" smtClean="0"/>
          </a:p>
          <a:p>
            <a:r>
              <a:rPr lang="en-GB" dirty="0" smtClean="0"/>
              <a:t>Policy coverage remained consistently high across the two survey rounds in Zimbabwe.</a:t>
            </a:r>
            <a:r>
              <a:rPr lang="en-GB" baseline="0" dirty="0" smtClean="0"/>
              <a:t> This was seen</a:t>
            </a:r>
            <a:r>
              <a:rPr lang="en-GB" dirty="0" smtClean="0"/>
              <a:t> particularly with regards to provider initiated testing (PITC) for individuals</a:t>
            </a:r>
            <a:r>
              <a:rPr lang="en-GB" baseline="0" dirty="0" smtClean="0"/>
              <a:t> accessing ANC care, Tuberculosis (TB) and Family Planning of STI care and targeted testing to high-risk groups (primarily sex workers, men who have sex with men and truck drivers.</a:t>
            </a:r>
          </a:p>
          <a:p>
            <a:endParaRPr lang="en-GB" baseline="0" dirty="0" smtClean="0"/>
          </a:p>
          <a:p>
            <a:r>
              <a:rPr lang="en-GB" baseline="0" dirty="0" smtClean="0"/>
              <a:t>Coverage remained high for the majority of HIV testing indicators. Including HIV counselling and those pertaining to repeat testing of HIV negative individuals and pregnant women in the third trimester of their pregnancy. The WHO recommends that repeat testing within the 3 month widow period be done specifically for those individuals who report recent or ongoing exposure (2015 Testing guidelines) Explicit policy on retesting was found however within the 2 rounds of policy review in Zimbabwe. One key change being that for those individuals not considered to be at high-risk, repeat testing was to be done within 6 months.  </a:t>
            </a:r>
          </a:p>
          <a:p>
            <a:endParaRPr lang="en-GB" baseline="0" dirty="0" smtClean="0"/>
          </a:p>
          <a:p>
            <a:r>
              <a:rPr lang="en-GB" dirty="0" smtClean="0"/>
              <a:t>One difference was seen</a:t>
            </a:r>
            <a:r>
              <a:rPr lang="en-GB" baseline="0" dirty="0" smtClean="0"/>
              <a:t> with regards to the quality of care indicators such as conducting quality of care audits and the provision of staff training and. Guidance in Zimbabwe recommends quarterly quality of care audits, however, no explicit policy was found within WHO guidelines. </a:t>
            </a:r>
          </a:p>
          <a:p>
            <a:endParaRPr lang="en-GB" baseline="0" dirty="0" smtClean="0"/>
          </a:p>
        </p:txBody>
      </p:sp>
      <p:sp>
        <p:nvSpPr>
          <p:cNvPr id="4" name="Slide Number Placeholder 3"/>
          <p:cNvSpPr>
            <a:spLocks noGrp="1"/>
          </p:cNvSpPr>
          <p:nvPr>
            <p:ph type="sldNum" sz="quarter" idx="10"/>
          </p:nvPr>
        </p:nvSpPr>
        <p:spPr/>
        <p:txBody>
          <a:bodyPr/>
          <a:lstStyle/>
          <a:p>
            <a:fld id="{99CC33D9-B037-4B1F-AFEA-40D8AAEC808F}" type="slidenum">
              <a:rPr lang="en-GB" smtClean="0">
                <a:solidFill>
                  <a:prstClr val="black"/>
                </a:solidFill>
              </a:rPr>
              <a:pPr/>
              <a:t>7</a:t>
            </a:fld>
            <a:endParaRPr lang="en-GB">
              <a:solidFill>
                <a:prstClr val="black"/>
              </a:solidFill>
            </a:endParaRPr>
          </a:p>
        </p:txBody>
      </p:sp>
    </p:spTree>
    <p:extLst>
      <p:ext uri="{BB962C8B-B14F-4D97-AF65-F5344CB8AC3E}">
        <p14:creationId xmlns:p14="http://schemas.microsoft.com/office/powerpoint/2010/main" val="12036945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table</a:t>
            </a:r>
            <a:r>
              <a:rPr lang="en-GB" baseline="0" dirty="0" smtClean="0"/>
              <a:t> indicates the coverage of HIV counselling and testing indicators across in </a:t>
            </a:r>
            <a:r>
              <a:rPr lang="en-GB" baseline="0" dirty="0" err="1" smtClean="0"/>
              <a:t>Manicaland</a:t>
            </a:r>
            <a:r>
              <a:rPr lang="en-GB" baseline="0" dirty="0" smtClean="0"/>
              <a:t>.</a:t>
            </a:r>
            <a:endParaRPr lang="en-GB" dirty="0" smtClean="0"/>
          </a:p>
          <a:p>
            <a:endParaRPr lang="en-GB" dirty="0" smtClean="0"/>
          </a:p>
          <a:p>
            <a:r>
              <a:rPr lang="en-GB" dirty="0" smtClean="0"/>
              <a:t>In this</a:t>
            </a:r>
            <a:r>
              <a:rPr lang="en-GB" baseline="0" dirty="0" smtClean="0"/>
              <a:t> instance high-risk groups were defined as those sex workers </a:t>
            </a:r>
            <a:r>
              <a:rPr lang="en-GB" u="sng" baseline="0" dirty="0" smtClean="0"/>
              <a:t>AND</a:t>
            </a:r>
            <a:r>
              <a:rPr lang="en-GB" baseline="0" dirty="0" smtClean="0"/>
              <a:t> men who have sex with men. While no facilities offered targeted testing services to both groups in 2013, in separating the two we found that 60% facilities offered targeted testing to sex workers, while none offered testing to MSM. This differed slightly in 2015 where 12% of facilities offered testing to both groups. Despite the policy, implementation coverage remained limited in this instance. </a:t>
            </a:r>
          </a:p>
          <a:p>
            <a:endParaRPr lang="en-GB" baseline="0" dirty="0" smtClean="0"/>
          </a:p>
          <a:p>
            <a:r>
              <a:rPr lang="en-GB" baseline="0" dirty="0" smtClean="0"/>
              <a:t>The proportion of facilities that reported that more than one member of their staff received HIV testing training decreased from 63% in 2013 to 50% in 2015. While coverage remained partial, this depreciated over the two rounds. </a:t>
            </a:r>
          </a:p>
          <a:p>
            <a:endParaRPr lang="en-GB" baseline="0" dirty="0" smtClean="0"/>
          </a:p>
          <a:p>
            <a:r>
              <a:rPr lang="en-GB" dirty="0" smtClean="0"/>
              <a:t>Previously, no facilities reported an upper limit</a:t>
            </a:r>
            <a:r>
              <a:rPr lang="en-GB" baseline="0" dirty="0" smtClean="0"/>
              <a:t> on the number of clients a counsellor was required to see a day however 28% of facilities introduced a maximum of 15 clients per counsellor between 2013 and 2015.  </a:t>
            </a:r>
          </a:p>
          <a:p>
            <a:endParaRPr lang="en-GB" baseline="0" dirty="0" smtClean="0"/>
          </a:p>
          <a:p>
            <a:r>
              <a:rPr lang="en-GB" baseline="0" dirty="0" smtClean="0"/>
              <a:t>Despite explicit policies indicating repeat testing after the 3 month window period, the  number of facilities that reported repeat testing decreased from 97% to 72%. This may be explained be the change in policies recommending targeted repeat testing for high risk individuals. </a:t>
            </a:r>
            <a:endParaRPr lang="en-GB" dirty="0"/>
          </a:p>
        </p:txBody>
      </p:sp>
      <p:sp>
        <p:nvSpPr>
          <p:cNvPr id="4" name="Slide Number Placeholder 3"/>
          <p:cNvSpPr>
            <a:spLocks noGrp="1"/>
          </p:cNvSpPr>
          <p:nvPr>
            <p:ph type="sldNum" sz="quarter" idx="10"/>
          </p:nvPr>
        </p:nvSpPr>
        <p:spPr/>
        <p:txBody>
          <a:bodyPr/>
          <a:lstStyle/>
          <a:p>
            <a:fld id="{99CC33D9-B037-4B1F-AFEA-40D8AAEC808F}" type="slidenum">
              <a:rPr lang="en-GB" smtClean="0">
                <a:solidFill>
                  <a:prstClr val="black"/>
                </a:solidFill>
              </a:rPr>
              <a:pPr/>
              <a:t>8</a:t>
            </a:fld>
            <a:endParaRPr lang="en-GB">
              <a:solidFill>
                <a:prstClr val="black"/>
              </a:solidFill>
            </a:endParaRPr>
          </a:p>
        </p:txBody>
      </p:sp>
    </p:spTree>
    <p:extLst>
      <p:ext uri="{BB962C8B-B14F-4D97-AF65-F5344CB8AC3E}">
        <p14:creationId xmlns:p14="http://schemas.microsoft.com/office/powerpoint/2010/main" val="25886467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GB" dirty="0" smtClean="0"/>
              <a:t>Coverage</a:t>
            </a:r>
            <a:r>
              <a:rPr lang="en-GB" baseline="0" dirty="0" smtClean="0"/>
              <a:t> of free PMTCT increased significantly between 2013 and 2015 which may be due to the wide implementation of Option B+ in Zimbabwe. </a:t>
            </a:r>
          </a:p>
          <a:p>
            <a:pPr marL="228600" indent="-228600">
              <a:buAutoNum type="arabicPeriod"/>
            </a:pPr>
            <a:endParaRPr lang="en-GB" baseline="0" dirty="0" smtClean="0"/>
          </a:p>
          <a:p>
            <a:pPr marL="228600" indent="-228600">
              <a:buAutoNum type="arabicPeriod"/>
            </a:pPr>
            <a:r>
              <a:rPr lang="en-GB" dirty="0" smtClean="0"/>
              <a:t>Coverage of targeted HIV treatment services for</a:t>
            </a:r>
            <a:r>
              <a:rPr lang="en-GB" baseline="0" dirty="0" smtClean="0"/>
              <a:t> sex workers and men who have sex with men remained low, however, when assessing coverage for each group separately, a higher proportion of facilities provided services to sex workers across both of the study rounds. </a:t>
            </a:r>
          </a:p>
          <a:p>
            <a:pPr marL="228600" indent="-228600">
              <a:buAutoNum type="arabicPeriod"/>
            </a:pPr>
            <a:endParaRPr lang="en-GB" baseline="0" dirty="0" smtClean="0"/>
          </a:p>
          <a:p>
            <a:pPr marL="228600" indent="-228600">
              <a:buAutoNum type="arabicPeriod"/>
            </a:pPr>
            <a:r>
              <a:rPr lang="en-GB" baseline="0" dirty="0" smtClean="0"/>
              <a:t>In Zimbabwe, explicit policy for task-shifting of ART initiation was adopted by 2015. This was accompanied by an increase in coverage from 71% to 100% between 2013 and 2015. </a:t>
            </a:r>
          </a:p>
          <a:p>
            <a:pPr marL="228600" indent="-228600">
              <a:buAutoNum type="arabicPeriod"/>
            </a:pPr>
            <a:endParaRPr lang="en-GB" baseline="0" dirty="0" smtClean="0"/>
          </a:p>
          <a:p>
            <a:pPr marL="228600" indent="-228600">
              <a:buAutoNum type="arabicPeriod"/>
            </a:pPr>
            <a:r>
              <a:rPr lang="en-GB" baseline="0" dirty="0" smtClean="0"/>
              <a:t>Recording of pre-ART visits was not explicit policy in 2013, however, this changed in 2015. Coverage of routine CD4 testing for pre-ART patients, as well as compulsory adherence counselling prior to ART initiation remained consistently high across the study rounds. </a:t>
            </a:r>
          </a:p>
          <a:p>
            <a:pPr marL="228600" indent="-228600">
              <a:buAutoNum type="arabicPeriod"/>
            </a:pPr>
            <a:endParaRPr lang="en-GB" baseline="0" dirty="0" smtClean="0"/>
          </a:p>
          <a:p>
            <a:pPr marL="228600" indent="-228600">
              <a:buAutoNum type="arabicPeriod"/>
            </a:pPr>
            <a:r>
              <a:rPr lang="en-GB" baseline="0" dirty="0" smtClean="0"/>
              <a:t>Lab tests required for ART initiation included CD4, HB or full blood count, liver function tests and renal function tests. These are strongly recommended by the WHO. Coverage of all 4 lab tests prior to ART initiation decreased between 2013 and 2015 despite explicit policy in Zimbabwe. </a:t>
            </a:r>
          </a:p>
          <a:p>
            <a:pPr marL="228600" indent="-228600">
              <a:buAutoNum type="arabicPeriod"/>
            </a:pPr>
            <a:endParaRPr lang="en-GB" baseline="0" dirty="0" smtClean="0"/>
          </a:p>
          <a:p>
            <a:pPr marL="228600" indent="-228600">
              <a:buAutoNum type="arabicPeriod"/>
            </a:pPr>
            <a:r>
              <a:rPr lang="en-GB" baseline="0" dirty="0" smtClean="0"/>
              <a:t>Coverage of option B+ (Lifelong ART for all pregnant and breastfeeding women regardless of CD4 count), as well as the use of the WHO recommended regimen (TDF, 3TC and EFV) increased significantly between the two study rounds.  Use of the WHO </a:t>
            </a:r>
            <a:r>
              <a:rPr lang="en-GB" baseline="0" dirty="0" err="1" smtClean="0"/>
              <a:t>recommdended</a:t>
            </a:r>
            <a:r>
              <a:rPr lang="en-GB" baseline="0" dirty="0" smtClean="0"/>
              <a:t> regimen for non-pregnant adults also increased from 60 to 94% between 2013 and 2015. </a:t>
            </a:r>
          </a:p>
          <a:p>
            <a:pPr marL="228600" indent="-228600">
              <a:buAutoNum type="arabicPeriod"/>
            </a:pPr>
            <a:endParaRPr lang="en-GB" baseline="0" dirty="0" smtClean="0"/>
          </a:p>
        </p:txBody>
      </p:sp>
      <p:sp>
        <p:nvSpPr>
          <p:cNvPr id="4" name="Slide Number Placeholder 3"/>
          <p:cNvSpPr>
            <a:spLocks noGrp="1"/>
          </p:cNvSpPr>
          <p:nvPr>
            <p:ph type="sldNum" sz="quarter" idx="10"/>
          </p:nvPr>
        </p:nvSpPr>
        <p:spPr/>
        <p:txBody>
          <a:bodyPr/>
          <a:lstStyle/>
          <a:p>
            <a:fld id="{99CC33D9-B037-4B1F-AFEA-40D8AAEC808F}" type="slidenum">
              <a:rPr lang="en-GB" smtClean="0">
                <a:solidFill>
                  <a:prstClr val="black"/>
                </a:solidFill>
              </a:rPr>
              <a:pPr/>
              <a:t>9</a:t>
            </a:fld>
            <a:endParaRPr lang="en-GB">
              <a:solidFill>
                <a:prstClr val="black"/>
              </a:solidFill>
            </a:endParaRPr>
          </a:p>
        </p:txBody>
      </p:sp>
    </p:spTree>
    <p:extLst>
      <p:ext uri="{BB962C8B-B14F-4D97-AF65-F5344CB8AC3E}">
        <p14:creationId xmlns:p14="http://schemas.microsoft.com/office/powerpoint/2010/main" val="28241450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ext Placeholder 11"/>
          <p:cNvSpPr>
            <a:spLocks noGrp="1"/>
          </p:cNvSpPr>
          <p:nvPr>
            <p:ph type="body" sz="quarter" idx="10" hasCustomPrompt="1"/>
          </p:nvPr>
        </p:nvSpPr>
        <p:spPr>
          <a:xfrm>
            <a:off x="408282" y="2628664"/>
            <a:ext cx="6807199" cy="1501188"/>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4800">
                <a:ln>
                  <a:noFill/>
                </a:ln>
                <a:solidFill>
                  <a:schemeClr val="bg1"/>
                </a:solidFill>
                <a:latin typeface="Arial Black"/>
                <a:cs typeface="Arial Blac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smtClean="0">
                <a:solidFill>
                  <a:schemeClr val="bg1"/>
                </a:solidFill>
              </a:rPr>
              <a:t>Presentation </a:t>
            </a:r>
            <a:br>
              <a:rPr lang="en-US" dirty="0" smtClean="0">
                <a:solidFill>
                  <a:schemeClr val="bg1"/>
                </a:solidFill>
              </a:rPr>
            </a:br>
            <a:r>
              <a:rPr lang="en-US" dirty="0" smtClean="0">
                <a:solidFill>
                  <a:schemeClr val="bg1"/>
                </a:solidFill>
              </a:rPr>
              <a:t>title here</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lang="en-US" dirty="0" smtClean="0">
              <a:solidFill>
                <a:schemeClr val="bg1"/>
              </a:solidFill>
            </a:endParaRPr>
          </a:p>
        </p:txBody>
      </p:sp>
    </p:spTree>
    <p:extLst>
      <p:ext uri="{BB962C8B-B14F-4D97-AF65-F5344CB8AC3E}">
        <p14:creationId xmlns:p14="http://schemas.microsoft.com/office/powerpoint/2010/main" val="41258913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6252FEC6-E2F6-45FF-8532-E7755FF59D30}" type="datetimeFigureOut">
              <a:rPr lang="en-GB" smtClean="0"/>
              <a:pPr/>
              <a:t>26/07/2016</a:t>
            </a:fld>
            <a:endParaRPr lang="en-GB"/>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5ABEE3BD-51D0-48DF-882A-797FF3B6FD34}" type="slidenum">
              <a:rPr lang="en-GB" smtClean="0"/>
              <a:pPr/>
              <a:t>‹#›</a:t>
            </a:fld>
            <a:endParaRPr lang="en-GB"/>
          </a:p>
        </p:txBody>
      </p:sp>
    </p:spTree>
    <p:extLst>
      <p:ext uri="{BB962C8B-B14F-4D97-AF65-F5344CB8AC3E}">
        <p14:creationId xmlns:p14="http://schemas.microsoft.com/office/powerpoint/2010/main" val="4118976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itle 1"/>
          <p:cNvSpPr>
            <a:spLocks noGrp="1"/>
          </p:cNvSpPr>
          <p:nvPr>
            <p:ph type="title"/>
          </p:nvPr>
        </p:nvSpPr>
        <p:spPr>
          <a:xfrm>
            <a:off x="722313" y="3403600"/>
            <a:ext cx="7772400" cy="1362075"/>
          </a:xfrm>
          <a:prstGeom prst="rect">
            <a:avLst/>
          </a:prstGeom>
        </p:spPr>
        <p:txBody>
          <a:bodyPr anchor="t"/>
          <a:lstStyle>
            <a:lvl1pPr algn="l">
              <a:defRPr sz="3200" b="1" cap="all">
                <a:solidFill>
                  <a:schemeClr val="bg1"/>
                </a:solidFill>
                <a:latin typeface="Arial"/>
                <a:cs typeface="Arial"/>
              </a:defRPr>
            </a:lvl1pPr>
          </a:lstStyle>
          <a:p>
            <a:r>
              <a:rPr lang="en-GB" dirty="0" smtClean="0"/>
              <a:t>Click to edit Master title style</a:t>
            </a:r>
            <a:endParaRPr lang="en-US" dirty="0"/>
          </a:p>
        </p:txBody>
      </p:sp>
      <p:sp>
        <p:nvSpPr>
          <p:cNvPr id="4" name="Text Placeholder 2"/>
          <p:cNvSpPr>
            <a:spLocks noGrp="1"/>
          </p:cNvSpPr>
          <p:nvPr>
            <p:ph type="body" idx="1"/>
          </p:nvPr>
        </p:nvSpPr>
        <p:spPr>
          <a:xfrm>
            <a:off x="722313" y="1903413"/>
            <a:ext cx="7772400" cy="1500187"/>
          </a:xfrm>
          <a:prstGeom prst="rect">
            <a:avLst/>
          </a:prstGeom>
        </p:spPr>
        <p:txBody>
          <a:bodyPr anchor="b"/>
          <a:lstStyle>
            <a:lvl1pPr marL="0" indent="0">
              <a:buNone/>
              <a:defRPr sz="2000">
                <a:solidFill>
                  <a:schemeClr val="bg1"/>
                </a:solidFill>
                <a:latin typeface="Arial"/>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Click to edit Master text styles</a:t>
            </a:r>
          </a:p>
        </p:txBody>
      </p:sp>
    </p:spTree>
    <p:extLst>
      <p:ext uri="{BB962C8B-B14F-4D97-AF65-F5344CB8AC3E}">
        <p14:creationId xmlns:p14="http://schemas.microsoft.com/office/powerpoint/2010/main" val="290926766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525963"/>
          </a:xfrm>
          <a:prstGeom prst="rect">
            <a:avLst/>
          </a:prstGeom>
        </p:spPr>
        <p:txBody>
          <a:bodyPr/>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E4B04092-7155-F94E-A177-DB69BAC1F278}" type="datetimeFigureOut">
              <a:rPr lang="en-US" smtClean="0"/>
              <a:pPr/>
              <a:t>7/26/2016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5BBCEDA-CFDF-6541-A429-EE1F1484999C}" type="slidenum">
              <a:rPr lang="en-US" smtClean="0"/>
              <a:pPr/>
              <a:t>‹#›</a:t>
            </a:fld>
            <a:endParaRPr lang="en-US"/>
          </a:p>
        </p:txBody>
      </p:sp>
      <p:sp>
        <p:nvSpPr>
          <p:cNvPr id="7" name="Text Placeholder 11"/>
          <p:cNvSpPr>
            <a:spLocks noGrp="1"/>
          </p:cNvSpPr>
          <p:nvPr>
            <p:ph type="body" sz="quarter" idx="13" hasCustomPrompt="1"/>
          </p:nvPr>
        </p:nvSpPr>
        <p:spPr>
          <a:xfrm>
            <a:off x="304800" y="201553"/>
            <a:ext cx="5537597" cy="668337"/>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3600">
                <a:ln>
                  <a:noFill/>
                </a:ln>
                <a:solidFill>
                  <a:schemeClr val="bg1"/>
                </a:solidFill>
                <a:latin typeface="Arial Black"/>
                <a:cs typeface="Arial Blac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smtClean="0">
                <a:solidFill>
                  <a:schemeClr val="bg1"/>
                </a:solidFill>
              </a:rPr>
              <a:t>Slide title here</a:t>
            </a:r>
          </a:p>
        </p:txBody>
      </p:sp>
    </p:spTree>
    <p:extLst>
      <p:ext uri="{BB962C8B-B14F-4D97-AF65-F5344CB8AC3E}">
        <p14:creationId xmlns:p14="http://schemas.microsoft.com/office/powerpoint/2010/main" val="324972799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310640"/>
            <a:ext cx="4040188" cy="864235"/>
          </a:xfrm>
          <a:prstGeom prst="rect">
            <a:avLst/>
          </a:prstGeom>
        </p:spPr>
        <p:txBody>
          <a:bodyPr anchor="b"/>
          <a:lstStyle>
            <a:lvl1pPr marL="0" indent="0">
              <a:buNone/>
              <a:defRPr sz="24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atin typeface="Arial"/>
                <a:cs typeface="Arial"/>
              </a:defRPr>
            </a:lvl1pPr>
            <a:lvl2pPr>
              <a:defRPr sz="2000">
                <a:latin typeface="Arial"/>
                <a:cs typeface="Arial"/>
              </a:defRPr>
            </a:lvl2pPr>
            <a:lvl3pPr>
              <a:defRPr sz="1800">
                <a:latin typeface="Arial"/>
                <a:cs typeface="Arial"/>
              </a:defRPr>
            </a:lvl3pPr>
            <a:lvl4pPr>
              <a:defRPr sz="1600">
                <a:latin typeface="Arial"/>
                <a:cs typeface="Arial"/>
              </a:defRPr>
            </a:lvl4pPr>
            <a:lvl5pPr>
              <a:defRPr sz="1600">
                <a:latin typeface="Arial"/>
                <a:cs typeface="Arial"/>
              </a:defRPr>
            </a:lvl5pPr>
            <a:lvl6pPr>
              <a:defRPr sz="1600"/>
            </a:lvl6pPr>
            <a:lvl7pPr>
              <a:defRPr sz="1600"/>
            </a:lvl7pPr>
            <a:lvl8pPr>
              <a:defRPr sz="1600"/>
            </a:lvl8pPr>
            <a:lvl9pPr>
              <a:defRPr sz="1600"/>
            </a:lvl9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a:defRPr>
                <a:latin typeface="Arial"/>
                <a:cs typeface="Arial"/>
              </a:defRPr>
            </a:lvl1pPr>
          </a:lstStyle>
          <a:p>
            <a:fld id="{E4B04092-7155-F94E-A177-DB69BAC1F278}" type="datetimeFigureOut">
              <a:rPr lang="en-US" smtClean="0"/>
              <a:pPr/>
              <a:t>7/26/2016</a:t>
            </a:fld>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lvl1pPr>
              <a:defRPr>
                <a:latin typeface="Calibri (Body)arial"/>
                <a:cs typeface="Calibri (Body)arial"/>
              </a:defRPr>
            </a:lvl1pPr>
          </a:lstStyle>
          <a:p>
            <a:endParaRPr lang="en-US" dirty="0"/>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5BBCEDA-CFDF-6541-A429-EE1F1484999C}" type="slidenum">
              <a:rPr lang="en-US" smtClean="0"/>
              <a:pPr/>
              <a:t>‹#›</a:t>
            </a:fld>
            <a:endParaRPr lang="en-US"/>
          </a:p>
        </p:txBody>
      </p:sp>
      <p:sp>
        <p:nvSpPr>
          <p:cNvPr id="10" name="Text Placeholder 11"/>
          <p:cNvSpPr>
            <a:spLocks noGrp="1"/>
          </p:cNvSpPr>
          <p:nvPr>
            <p:ph type="body" sz="quarter" idx="13" hasCustomPrompt="1"/>
          </p:nvPr>
        </p:nvSpPr>
        <p:spPr>
          <a:xfrm>
            <a:off x="304800" y="201553"/>
            <a:ext cx="5537597" cy="668337"/>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3600">
                <a:ln>
                  <a:noFill/>
                </a:ln>
                <a:solidFill>
                  <a:schemeClr val="bg1"/>
                </a:solidFill>
                <a:latin typeface="Arial Black"/>
                <a:cs typeface="Arial Blac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smtClean="0">
                <a:solidFill>
                  <a:schemeClr val="bg1"/>
                </a:solidFill>
              </a:rPr>
              <a:t>Slide title here</a:t>
            </a:r>
          </a:p>
        </p:txBody>
      </p:sp>
      <p:sp>
        <p:nvSpPr>
          <p:cNvPr id="11" name="Text Placeholder 2"/>
          <p:cNvSpPr>
            <a:spLocks noGrp="1"/>
          </p:cNvSpPr>
          <p:nvPr>
            <p:ph type="body" idx="14"/>
          </p:nvPr>
        </p:nvSpPr>
        <p:spPr>
          <a:xfrm>
            <a:off x="4646612" y="1310640"/>
            <a:ext cx="4040188" cy="864235"/>
          </a:xfrm>
          <a:prstGeom prst="rect">
            <a:avLst/>
          </a:prstGeom>
        </p:spPr>
        <p:txBody>
          <a:bodyPr anchor="b"/>
          <a:lstStyle>
            <a:lvl1pPr marL="0" indent="0">
              <a:buNone/>
              <a:defRPr sz="24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smtClean="0"/>
              <a:t>Click to edit Master text styles</a:t>
            </a:r>
          </a:p>
        </p:txBody>
      </p:sp>
      <p:sp>
        <p:nvSpPr>
          <p:cNvPr id="12" name="Content Placeholder 3"/>
          <p:cNvSpPr>
            <a:spLocks noGrp="1"/>
          </p:cNvSpPr>
          <p:nvPr>
            <p:ph sz="half" idx="15"/>
          </p:nvPr>
        </p:nvSpPr>
        <p:spPr>
          <a:xfrm>
            <a:off x="4646612" y="2174875"/>
            <a:ext cx="4040188" cy="3951288"/>
          </a:xfrm>
          <a:prstGeom prst="rect">
            <a:avLst/>
          </a:prstGeom>
        </p:spPr>
        <p:txBody>
          <a:bodyPr/>
          <a:lstStyle>
            <a:lvl1pPr>
              <a:defRPr sz="2400">
                <a:latin typeface="Arial"/>
                <a:cs typeface="Arial"/>
              </a:defRPr>
            </a:lvl1pPr>
            <a:lvl2pPr>
              <a:defRPr sz="2000">
                <a:latin typeface="Arial"/>
                <a:cs typeface="Arial"/>
              </a:defRPr>
            </a:lvl2pPr>
            <a:lvl3pPr>
              <a:defRPr sz="1800">
                <a:latin typeface="Arial"/>
                <a:cs typeface="Arial"/>
              </a:defRPr>
            </a:lvl3pPr>
            <a:lvl4pPr>
              <a:defRPr sz="1600">
                <a:latin typeface="Arial"/>
                <a:cs typeface="Arial"/>
              </a:defRPr>
            </a:lvl4pPr>
            <a:lvl5pPr>
              <a:defRPr sz="1600">
                <a:latin typeface="Arial"/>
                <a:cs typeface="Arial"/>
              </a:defRPr>
            </a:lvl5pPr>
            <a:lvl6pPr>
              <a:defRPr sz="1600"/>
            </a:lvl6pPr>
            <a:lvl7pPr>
              <a:defRPr sz="1600"/>
            </a:lvl7pPr>
            <a:lvl8pPr>
              <a:defRPr sz="1600"/>
            </a:lvl8pPr>
            <a:lvl9pPr>
              <a:defRPr sz="1600"/>
            </a:lvl9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Tree>
    <p:extLst>
      <p:ext uri="{BB962C8B-B14F-4D97-AF65-F5344CB8AC3E}">
        <p14:creationId xmlns:p14="http://schemas.microsoft.com/office/powerpoint/2010/main" val="21780032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207771"/>
            <a:ext cx="3008313" cy="1162050"/>
          </a:xfrm>
          <a:prstGeom prst="rect">
            <a:avLst/>
          </a:prstGeom>
        </p:spPr>
        <p:txBody>
          <a:bodyPr anchor="b"/>
          <a:lstStyle>
            <a:lvl1pPr algn="l">
              <a:defRPr sz="2000" b="1">
                <a:latin typeface="Arial"/>
                <a:cs typeface="Arial"/>
              </a:defRPr>
            </a:lvl1pPr>
          </a:lstStyle>
          <a:p>
            <a:r>
              <a:rPr lang="en-GB" dirty="0" smtClean="0"/>
              <a:t>Click to edit Master title style</a:t>
            </a:r>
            <a:endParaRPr lang="en-US" dirty="0"/>
          </a:p>
        </p:txBody>
      </p:sp>
      <p:sp>
        <p:nvSpPr>
          <p:cNvPr id="3" name="Content Placeholder 2"/>
          <p:cNvSpPr>
            <a:spLocks noGrp="1"/>
          </p:cNvSpPr>
          <p:nvPr>
            <p:ph idx="1"/>
          </p:nvPr>
        </p:nvSpPr>
        <p:spPr>
          <a:xfrm>
            <a:off x="3686810" y="1207771"/>
            <a:ext cx="5111750" cy="5111750"/>
          </a:xfrm>
          <a:prstGeom prst="rect">
            <a:avLst/>
          </a:prstGeom>
        </p:spPr>
        <p:txBody>
          <a:bodyPr/>
          <a:lstStyle>
            <a:lvl1pPr>
              <a:defRPr sz="3200">
                <a:latin typeface="Arial"/>
                <a:cs typeface="Arial"/>
              </a:defRPr>
            </a:lvl1pPr>
            <a:lvl2pPr>
              <a:defRPr sz="2800">
                <a:latin typeface="Arial"/>
                <a:cs typeface="Arial"/>
              </a:defRPr>
            </a:lvl2pPr>
            <a:lvl3pPr>
              <a:defRPr sz="2400">
                <a:latin typeface="Arial"/>
                <a:cs typeface="Arial"/>
              </a:defRPr>
            </a:lvl3pPr>
            <a:lvl4pPr>
              <a:defRPr sz="2000">
                <a:latin typeface="Arial"/>
                <a:cs typeface="Arial"/>
              </a:defRPr>
            </a:lvl4pPr>
            <a:lvl5pPr>
              <a:defRPr sz="2000">
                <a:latin typeface="Arial"/>
                <a:cs typeface="Arial"/>
              </a:defRPr>
            </a:lvl5pPr>
            <a:lvl6pPr>
              <a:defRPr sz="2000"/>
            </a:lvl6pPr>
            <a:lvl7pPr>
              <a:defRPr sz="2000"/>
            </a:lvl7pPr>
            <a:lvl8pPr>
              <a:defRPr sz="2000"/>
            </a:lvl8pPr>
            <a:lvl9pPr>
              <a:defRPr sz="2000"/>
            </a:lvl9p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Text Placeholder 3"/>
          <p:cNvSpPr>
            <a:spLocks noGrp="1"/>
          </p:cNvSpPr>
          <p:nvPr>
            <p:ph type="body" sz="half" idx="2"/>
          </p:nvPr>
        </p:nvSpPr>
        <p:spPr>
          <a:xfrm>
            <a:off x="457200" y="2540000"/>
            <a:ext cx="3008313" cy="3779204"/>
          </a:xfrm>
          <a:prstGeom prst="rect">
            <a:avLst/>
          </a:prstGeo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smtClean="0"/>
              <a:t>Click to edit Master text styles</a:t>
            </a:r>
          </a:p>
        </p:txBody>
      </p:sp>
      <p:sp>
        <p:nvSpPr>
          <p:cNvPr id="8" name="Text Placeholder 11"/>
          <p:cNvSpPr>
            <a:spLocks noGrp="1"/>
          </p:cNvSpPr>
          <p:nvPr>
            <p:ph type="body" sz="quarter" idx="13" hasCustomPrompt="1"/>
          </p:nvPr>
        </p:nvSpPr>
        <p:spPr>
          <a:xfrm>
            <a:off x="304800" y="201553"/>
            <a:ext cx="5537597" cy="668337"/>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3600">
                <a:ln>
                  <a:noFill/>
                </a:ln>
                <a:solidFill>
                  <a:schemeClr val="bg1"/>
                </a:solidFill>
                <a:latin typeface="Arial Black"/>
                <a:cs typeface="Arial Blac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smtClean="0">
                <a:solidFill>
                  <a:schemeClr val="bg1"/>
                </a:solidFill>
              </a:rPr>
              <a:t>Slide title here</a:t>
            </a:r>
          </a:p>
        </p:txBody>
      </p:sp>
    </p:spTree>
    <p:extLst>
      <p:ext uri="{BB962C8B-B14F-4D97-AF65-F5344CB8AC3E}">
        <p14:creationId xmlns:p14="http://schemas.microsoft.com/office/powerpoint/2010/main" val="3765605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0984" y="4942840"/>
            <a:ext cx="4679632" cy="483400"/>
          </a:xfrm>
          <a:prstGeom prst="rect">
            <a:avLst/>
          </a:prstGeom>
        </p:spPr>
        <p:txBody>
          <a:bodyPr anchor="b"/>
          <a:lstStyle>
            <a:lvl1pPr algn="l">
              <a:defRPr sz="2000" b="1">
                <a:latin typeface="Arial"/>
                <a:cs typeface="Arial"/>
              </a:defRPr>
            </a:lvl1pPr>
          </a:lstStyle>
          <a:p>
            <a:r>
              <a:rPr lang="en-GB" dirty="0" smtClean="0"/>
              <a:t>Click to edit Master title style</a:t>
            </a:r>
            <a:endParaRPr lang="en-US" dirty="0"/>
          </a:p>
        </p:txBody>
      </p:sp>
      <p:sp>
        <p:nvSpPr>
          <p:cNvPr id="3" name="Picture Placeholder 2"/>
          <p:cNvSpPr>
            <a:spLocks noGrp="1"/>
          </p:cNvSpPr>
          <p:nvPr>
            <p:ph type="pic" idx="1"/>
          </p:nvPr>
        </p:nvSpPr>
        <p:spPr>
          <a:xfrm>
            <a:off x="250984" y="1290876"/>
            <a:ext cx="4679632" cy="3509724"/>
          </a:xfrm>
          <a:prstGeom prst="rect">
            <a:avLst/>
          </a:prstGeom>
        </p:spPr>
        <p:txBody>
          <a:bodyPr/>
          <a:lstStyle>
            <a:lvl1pPr marL="0" indent="0">
              <a:buNone/>
              <a:defRPr sz="3200">
                <a:latin typeface="Arial"/>
                <a:cs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50984" y="5509578"/>
            <a:ext cx="4679632" cy="686508"/>
          </a:xfrm>
          <a:prstGeom prst="rect">
            <a:avLst/>
          </a:prstGeom>
        </p:spPr>
        <p:txBody>
          <a:bodyPr/>
          <a:lstStyle>
            <a:lvl1pPr marL="0" indent="0">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smtClean="0"/>
              <a:t>Click to edit Master text styles</a:t>
            </a:r>
          </a:p>
        </p:txBody>
      </p:sp>
      <p:sp>
        <p:nvSpPr>
          <p:cNvPr id="8" name="Text Placeholder 11"/>
          <p:cNvSpPr>
            <a:spLocks noGrp="1"/>
          </p:cNvSpPr>
          <p:nvPr>
            <p:ph type="body" sz="quarter" idx="13" hasCustomPrompt="1"/>
          </p:nvPr>
        </p:nvSpPr>
        <p:spPr>
          <a:xfrm>
            <a:off x="304800" y="201553"/>
            <a:ext cx="5537597" cy="668337"/>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3600">
                <a:ln>
                  <a:noFill/>
                </a:ln>
                <a:solidFill>
                  <a:schemeClr val="bg1"/>
                </a:solidFill>
                <a:latin typeface="Arial Black"/>
                <a:cs typeface="Arial Blac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smtClean="0">
                <a:solidFill>
                  <a:schemeClr val="bg1"/>
                </a:solidFill>
              </a:rPr>
              <a:t>Slide title here</a:t>
            </a:r>
          </a:p>
        </p:txBody>
      </p:sp>
    </p:spTree>
    <p:extLst>
      <p:ext uri="{BB962C8B-B14F-4D97-AF65-F5344CB8AC3E}">
        <p14:creationId xmlns:p14="http://schemas.microsoft.com/office/powerpoint/2010/main" val="2840016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o_bottom_logo">
    <p:spTree>
      <p:nvGrpSpPr>
        <p:cNvPr id="1" name=""/>
        <p:cNvGrpSpPr/>
        <p:nvPr/>
      </p:nvGrpSpPr>
      <p:grpSpPr>
        <a:xfrm>
          <a:off x="0" y="0"/>
          <a:ext cx="0" cy="0"/>
          <a:chOff x="0" y="0"/>
          <a:chExt cx="0" cy="0"/>
        </a:xfrm>
      </p:grpSpPr>
      <p:sp>
        <p:nvSpPr>
          <p:cNvPr id="5" name="Text Placeholder 11"/>
          <p:cNvSpPr>
            <a:spLocks noGrp="1"/>
          </p:cNvSpPr>
          <p:nvPr>
            <p:ph type="body" sz="quarter" idx="13" hasCustomPrompt="1"/>
          </p:nvPr>
        </p:nvSpPr>
        <p:spPr>
          <a:xfrm>
            <a:off x="304800" y="201553"/>
            <a:ext cx="5537597" cy="668337"/>
          </a:xfrm>
          <a:prstGeom prst="rect">
            <a:avLst/>
          </a:prstGeom>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3600">
                <a:ln>
                  <a:noFill/>
                </a:ln>
                <a:solidFill>
                  <a:schemeClr val="bg1"/>
                </a:solidFill>
                <a:latin typeface="Arial Black"/>
                <a:cs typeface="Arial Black"/>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smtClean="0">
                <a:solidFill>
                  <a:schemeClr val="bg1"/>
                </a:solidFill>
              </a:rPr>
              <a:t>Slide title here</a:t>
            </a:r>
          </a:p>
        </p:txBody>
      </p:sp>
    </p:spTree>
    <p:extLst>
      <p:ext uri="{BB962C8B-B14F-4D97-AF65-F5344CB8AC3E}">
        <p14:creationId xmlns:p14="http://schemas.microsoft.com/office/powerpoint/2010/main" val="1271105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otall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3149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6252FEC6-E2F6-45FF-8532-E7755FF59D30}" type="datetimeFigureOut">
              <a:rPr lang="en-GB" smtClean="0"/>
              <a:pPr/>
              <a:t>26/07/2016</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5ABEE3BD-51D0-48DF-882A-797FF3B6FD34}" type="slidenum">
              <a:rPr lang="en-GB" smtClean="0"/>
              <a:pPr/>
              <a:t>‹#›</a:t>
            </a:fld>
            <a:endParaRPr lang="en-GB"/>
          </a:p>
        </p:txBody>
      </p:sp>
    </p:spTree>
    <p:extLst>
      <p:ext uri="{BB962C8B-B14F-4D97-AF65-F5344CB8AC3E}">
        <p14:creationId xmlns:p14="http://schemas.microsoft.com/office/powerpoint/2010/main" val="280758492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10" Type="http://schemas.openxmlformats.org/officeDocument/2006/relationships/image" Target="../media/image1.png"/><Relationship Id="rId4" Type="http://schemas.openxmlformats.org/officeDocument/2006/relationships/slideLayout" Target="../slideLayouts/slideLayout6.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6146" y="1"/>
            <a:ext cx="9150146" cy="6857999"/>
          </a:xfrm>
          <a:prstGeom prst="rect">
            <a:avLst/>
          </a:prstGeom>
          <a:solidFill>
            <a:srgbClr val="0047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ALPHA LOGO (WHITEOUT)-01.pn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632222" y="266647"/>
            <a:ext cx="2193819" cy="896968"/>
          </a:xfrm>
          <a:prstGeom prst="rect">
            <a:avLst/>
          </a:prstGeom>
        </p:spPr>
      </p:pic>
      <p:pic>
        <p:nvPicPr>
          <p:cNvPr id="4" name="Picture 3" descr="lshtm_logo.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980296" y="5613984"/>
            <a:ext cx="1845745" cy="969319"/>
          </a:xfrm>
          <a:prstGeom prst="rect">
            <a:avLst/>
          </a:prstGeom>
        </p:spPr>
      </p:pic>
    </p:spTree>
    <p:extLst>
      <p:ext uri="{BB962C8B-B14F-4D97-AF65-F5344CB8AC3E}">
        <p14:creationId xmlns:p14="http://schemas.microsoft.com/office/powerpoint/2010/main" val="1155540724"/>
      </p:ext>
    </p:extLst>
  </p:cSld>
  <p:clrMap bg1="lt1" tx1="dk1" bg2="lt2" tx2="dk2" accent1="accent1" accent2="accent2" accent3="accent3" accent4="accent4" accent5="accent5" accent6="accent6" hlink="hlink" folHlink="folHlink"/>
  <p:sldLayoutIdLst>
    <p:sldLayoutId id="2147483652" r:id="rId1"/>
    <p:sldLayoutId id="2147483663"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6146" y="1"/>
            <a:ext cx="9150146" cy="1069860"/>
          </a:xfrm>
          <a:prstGeom prst="rect">
            <a:avLst/>
          </a:prstGeom>
          <a:solidFill>
            <a:srgbClr val="0047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ALPHA LOGO (WHITEOUT)-01.png"/>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7053091" y="144351"/>
            <a:ext cx="1772950" cy="724891"/>
          </a:xfrm>
          <a:prstGeom prst="rect">
            <a:avLst/>
          </a:prstGeom>
        </p:spPr>
      </p:pic>
    </p:spTree>
    <p:extLst>
      <p:ext uri="{BB962C8B-B14F-4D97-AF65-F5344CB8AC3E}">
        <p14:creationId xmlns:p14="http://schemas.microsoft.com/office/powerpoint/2010/main" val="3821603066"/>
      </p:ext>
    </p:extLst>
  </p:cSld>
  <p:clrMap bg1="lt1" tx1="dk1" bg2="lt2" tx2="dk2" accent1="accent1" accent2="accent2" accent3="accent3" accent4="accent4" accent5="accent5" accent6="accent6" hlink="hlink" folHlink="folHlink"/>
  <p:sldLayoutIdLst>
    <p:sldLayoutId id="2147483655" r:id="rId1"/>
    <p:sldLayoutId id="2147483658" r:id="rId2"/>
    <p:sldLayoutId id="2147483661" r:id="rId3"/>
    <p:sldLayoutId id="2147483662" r:id="rId4"/>
    <p:sldLayoutId id="2147483665" r:id="rId5"/>
    <p:sldLayoutId id="2147483666" r:id="rId6"/>
    <p:sldLayoutId id="2147483668" r:id="rId7"/>
    <p:sldLayoutId id="2147483669" r:id="rId8"/>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2.png"/><Relationship Id="rId3" Type="http://schemas.openxmlformats.org/officeDocument/2006/relationships/image" Target="../media/image3.jpeg"/><Relationship Id="rId7" Type="http://schemas.openxmlformats.org/officeDocument/2006/relationships/image" Target="../media/image7.jpeg"/><Relationship Id="rId12"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7.emf"/><Relationship Id="rId7" Type="http://schemas.openxmlformats.org/officeDocument/2006/relationships/image" Target="../media/image21.wmf"/><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image" Target="../media/image20.emf"/><Relationship Id="rId5" Type="http://schemas.openxmlformats.org/officeDocument/2006/relationships/image" Target="../media/image19.emf"/><Relationship Id="rId4" Type="http://schemas.openxmlformats.org/officeDocument/2006/relationships/image" Target="../media/image18.emf"/></Relationships>
</file>

<file path=ppt/slides/_rels/slide12.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27.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a:xfrm>
            <a:off x="2322883" y="188081"/>
            <a:ext cx="4204570" cy="668337"/>
          </a:xfrm>
        </p:spPr>
        <p:txBody>
          <a:bodyPr/>
          <a:lstStyle/>
          <a:p>
            <a:r>
              <a:rPr lang="en-GB" dirty="0" smtClean="0"/>
              <a:t>The good news</a:t>
            </a:r>
            <a:endParaRPr lang="en-GB"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5857283"/>
            <a:ext cx="2914252" cy="73404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42915" y="5899759"/>
            <a:ext cx="2963848" cy="691565"/>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65512" y="4227252"/>
            <a:ext cx="1110771" cy="1488662"/>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95937" y="4795719"/>
            <a:ext cx="1631343" cy="893461"/>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58860" y="3780435"/>
            <a:ext cx="3312046" cy="788582"/>
          </a:xfrm>
          <a:prstGeom prst="rect">
            <a:avLst/>
          </a:prstGeom>
        </p:spPr>
      </p:pic>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4800" y="3661660"/>
            <a:ext cx="1026133" cy="1026133"/>
          </a:xfrm>
          <a:prstGeom prst="rect">
            <a:avLst/>
          </a:prstGeom>
        </p:spPr>
      </p:pic>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911609" y="2621311"/>
            <a:ext cx="3055450" cy="794562"/>
          </a:xfrm>
          <a:prstGeom prst="rect">
            <a:avLst/>
          </a:prstGeom>
        </p:spPr>
      </p:pic>
      <p:pic>
        <p:nvPicPr>
          <p:cNvPr id="12" name="Picture 11"/>
          <p:cNvPicPr>
            <a:picLocks noChangeAspect="1"/>
          </p:cNvPicPr>
          <p:nvPr/>
        </p:nvPicPr>
        <p:blipFill rotWithShape="1">
          <a:blip r:embed="rId10" cstate="print">
            <a:extLst>
              <a:ext uri="{28A0092B-C50C-407E-A947-70E740481C1C}">
                <a14:useLocalDpi xmlns:a14="http://schemas.microsoft.com/office/drawing/2010/main" val="0"/>
              </a:ext>
            </a:extLst>
          </a:blip>
          <a:srcRect l="473" t="1947" r="17092" b="41593"/>
          <a:stretch/>
        </p:blipFill>
        <p:spPr>
          <a:xfrm>
            <a:off x="3158251" y="2621311"/>
            <a:ext cx="2483730" cy="826467"/>
          </a:xfrm>
          <a:prstGeom prst="rect">
            <a:avLst/>
          </a:prstGeom>
        </p:spPr>
      </p:pic>
      <p:pic>
        <p:nvPicPr>
          <p:cNvPr id="13" name="Picture 1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04800" y="1413754"/>
            <a:ext cx="2037567" cy="808702"/>
          </a:xfrm>
          <a:prstGeom prst="rect">
            <a:avLst/>
          </a:prstGeom>
        </p:spPr>
      </p:pic>
      <p:pic>
        <p:nvPicPr>
          <p:cNvPr id="14" name="Picture 13"/>
          <p:cNvPicPr>
            <a:picLocks noChangeAspect="1"/>
          </p:cNvPicPr>
          <p:nvPr/>
        </p:nvPicPr>
        <p:blipFill>
          <a:blip r:embed="rId12"/>
          <a:stretch>
            <a:fillRect/>
          </a:stretch>
        </p:blipFill>
        <p:spPr>
          <a:xfrm>
            <a:off x="2601596" y="1528425"/>
            <a:ext cx="2296081" cy="646550"/>
          </a:xfrm>
          <a:prstGeom prst="rect">
            <a:avLst/>
          </a:prstGeom>
        </p:spPr>
      </p:pic>
      <p:pic>
        <p:nvPicPr>
          <p:cNvPr id="15" name="Picture 14" descr="lshtm_logo.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04800" y="94268"/>
            <a:ext cx="1574104" cy="826663"/>
          </a:xfrm>
          <a:prstGeom prst="rect">
            <a:avLst/>
          </a:prstGeom>
        </p:spPr>
      </p:pic>
    </p:spTree>
    <p:extLst>
      <p:ext uri="{BB962C8B-B14F-4D97-AF65-F5344CB8AC3E}">
        <p14:creationId xmlns:p14="http://schemas.microsoft.com/office/powerpoint/2010/main" val="9603113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48" y="6840"/>
            <a:ext cx="8400556" cy="1144800"/>
          </a:xfrm>
        </p:spPr>
        <p:txBody>
          <a:bodyPr>
            <a:noAutofit/>
          </a:bodyPr>
          <a:lstStyle/>
          <a:p>
            <a:pPr algn="l"/>
            <a:r>
              <a:rPr lang="en-GB" sz="2400" dirty="0" smtClean="0">
                <a:solidFill>
                  <a:schemeClr val="bg1"/>
                </a:solidFill>
                <a:latin typeface="Arial Black" panose="020B0A04020102020204" pitchFamily="34" charset="0"/>
              </a:rPr>
              <a:t>Increased facility provision of TB</a:t>
            </a:r>
            <a:br>
              <a:rPr lang="en-GB" sz="2400" dirty="0" smtClean="0">
                <a:solidFill>
                  <a:schemeClr val="bg1"/>
                </a:solidFill>
                <a:latin typeface="Arial Black" panose="020B0A04020102020204" pitchFamily="34" charset="0"/>
              </a:rPr>
            </a:br>
            <a:r>
              <a:rPr lang="en-GB" sz="2400" dirty="0" smtClean="0">
                <a:solidFill>
                  <a:schemeClr val="bg1"/>
                </a:solidFill>
                <a:latin typeface="Arial Black" panose="020B0A04020102020204" pitchFamily="34" charset="0"/>
              </a:rPr>
              <a:t>screening and treatment </a:t>
            </a:r>
            <a:br>
              <a:rPr lang="en-GB" sz="2400" dirty="0" smtClean="0">
                <a:solidFill>
                  <a:schemeClr val="bg1"/>
                </a:solidFill>
                <a:latin typeface="Arial Black" panose="020B0A04020102020204" pitchFamily="34" charset="0"/>
              </a:rPr>
            </a:br>
            <a:endParaRPr lang="en-GB" sz="2400" dirty="0">
              <a:solidFill>
                <a:schemeClr val="bg1"/>
              </a:solidFill>
              <a:latin typeface="Arial Black" panose="020B0A040201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92258022"/>
              </p:ext>
            </p:extLst>
          </p:nvPr>
        </p:nvGraphicFramePr>
        <p:xfrm>
          <a:off x="479502" y="1237786"/>
          <a:ext cx="8263053" cy="4843183"/>
        </p:xfrm>
        <a:graphic>
          <a:graphicData uri="http://schemas.openxmlformats.org/drawingml/2006/table">
            <a:tbl>
              <a:tblPr/>
              <a:tblGrid>
                <a:gridCol w="4337825">
                  <a:extLst>
                    <a:ext uri="{9D8B030D-6E8A-4147-A177-3AD203B41FA5}">
                      <a16:colId xmlns:a16="http://schemas.microsoft.com/office/drawing/2014/main" val="20000"/>
                    </a:ext>
                  </a:extLst>
                </a:gridCol>
                <a:gridCol w="1962614">
                  <a:extLst>
                    <a:ext uri="{9D8B030D-6E8A-4147-A177-3AD203B41FA5}">
                      <a16:colId xmlns:a16="http://schemas.microsoft.com/office/drawing/2014/main" val="20001"/>
                    </a:ext>
                  </a:extLst>
                </a:gridCol>
                <a:gridCol w="1962614">
                  <a:extLst>
                    <a:ext uri="{9D8B030D-6E8A-4147-A177-3AD203B41FA5}">
                      <a16:colId xmlns:a16="http://schemas.microsoft.com/office/drawing/2014/main" val="20002"/>
                    </a:ext>
                  </a:extLst>
                </a:gridCol>
              </a:tblGrid>
              <a:tr h="468351">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800" b="1" i="0" u="none" strike="noStrike" dirty="0">
                          <a:solidFill>
                            <a:srgbClr val="000000"/>
                          </a:solidFill>
                          <a:effectLst/>
                          <a:latin typeface="Calibri Light" panose="020F0302020204030204" pitchFamily="34" charset="0"/>
                        </a:rPr>
                        <a:t> </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800" b="1" i="0" u="none" strike="noStrike" dirty="0" smtClean="0">
                          <a:solidFill>
                            <a:srgbClr val="000000"/>
                          </a:solidFill>
                          <a:effectLst/>
                          <a:latin typeface="Calibri Light" panose="020F0302020204030204" pitchFamily="34" charset="0"/>
                        </a:rPr>
                        <a:t> </a:t>
                      </a:r>
                      <a:r>
                        <a:rPr lang="en-GB" sz="1800" b="1" i="0" u="none" strike="noStrike" dirty="0" err="1" smtClean="0">
                          <a:solidFill>
                            <a:srgbClr val="000000"/>
                          </a:solidFill>
                          <a:effectLst/>
                          <a:latin typeface="Calibri Light" panose="020F0302020204030204" pitchFamily="34" charset="0"/>
                        </a:rPr>
                        <a:t>Manicaland</a:t>
                      </a:r>
                      <a:r>
                        <a:rPr lang="en-GB" sz="1800" b="1" i="0" u="none" strike="noStrike" dirty="0" smtClean="0">
                          <a:solidFill>
                            <a:srgbClr val="000000"/>
                          </a:solidFill>
                          <a:effectLst/>
                          <a:latin typeface="Calibri Light" panose="020F0302020204030204" pitchFamily="34" charset="0"/>
                        </a:rPr>
                        <a:t> 2013</a:t>
                      </a:r>
                      <a:endParaRPr lang="en-GB" sz="18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800" b="1" i="0" u="none" strike="noStrike" dirty="0" err="1" smtClean="0">
                          <a:solidFill>
                            <a:srgbClr val="000000"/>
                          </a:solidFill>
                          <a:effectLst/>
                          <a:latin typeface="Calibri Light" panose="020F0302020204030204" pitchFamily="34" charset="0"/>
                        </a:rPr>
                        <a:t>Manicaland</a:t>
                      </a:r>
                      <a:r>
                        <a:rPr lang="en-GB" sz="1800" b="1" i="0" u="none" strike="noStrike" dirty="0" smtClean="0">
                          <a:solidFill>
                            <a:srgbClr val="000000"/>
                          </a:solidFill>
                          <a:effectLst/>
                          <a:latin typeface="Calibri Light" panose="020F0302020204030204" pitchFamily="34" charset="0"/>
                        </a:rPr>
                        <a:t> 2015</a:t>
                      </a:r>
                      <a:endParaRPr lang="en-GB" sz="18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extLst>
                  <a:ext uri="{0D108BD9-81ED-4DB2-BD59-A6C34878D82A}">
                    <a16:rowId xmlns:a16="http://schemas.microsoft.com/office/drawing/2014/main" val="10000"/>
                  </a:ext>
                </a:extLst>
              </a:tr>
              <a:tr h="21382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800" b="1" i="1" u="none" strike="noStrike" dirty="0" smtClean="0">
                          <a:solidFill>
                            <a:srgbClr val="000000"/>
                          </a:solidFill>
                          <a:effectLst/>
                          <a:latin typeface="+mj-lt"/>
                        </a:rPr>
                        <a:t>Quality of Care</a:t>
                      </a:r>
                      <a:endParaRPr lang="en-GB" sz="1800" b="1" i="1" u="none" strike="noStrike" dirty="0">
                        <a:solidFill>
                          <a:srgbClr val="000000"/>
                        </a:solidFill>
                        <a:effectLst/>
                        <a:latin typeface="+mj-lt"/>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dirty="0">
                          <a:solidFill>
                            <a:srgbClr val="000000"/>
                          </a:solidFill>
                          <a:effectLst/>
                          <a:latin typeface="Calibri Light" panose="020F0302020204030204" pitchFamily="34" charset="0"/>
                        </a:rPr>
                        <a:t> </a:t>
                      </a: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a:solidFill>
                            <a:srgbClr val="000000"/>
                          </a:solidFill>
                          <a:effectLst/>
                          <a:latin typeface="Calibri Light" panose="020F0302020204030204" pitchFamily="34" charset="0"/>
                        </a:rPr>
                        <a:t> </a:t>
                      </a: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extLst>
                  <a:ext uri="{0D108BD9-81ED-4DB2-BD59-A6C34878D82A}">
                    <a16:rowId xmlns:a16="http://schemas.microsoft.com/office/drawing/2014/main" val="10001"/>
                  </a:ext>
                </a:extLst>
              </a:tr>
              <a:tr h="21382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400" b="0" i="0" u="none" strike="noStrike" dirty="0" smtClean="0">
                          <a:solidFill>
                            <a:srgbClr val="000000"/>
                          </a:solidFill>
                          <a:effectLst/>
                          <a:latin typeface="+mj-lt"/>
                        </a:rPr>
                        <a:t>Quality of care audit</a:t>
                      </a:r>
                      <a:r>
                        <a:rPr lang="en-GB" sz="1400" b="0" i="0" u="none" strike="noStrike" baseline="0" dirty="0" smtClean="0">
                          <a:solidFill>
                            <a:srgbClr val="000000"/>
                          </a:solidFill>
                          <a:effectLst/>
                          <a:latin typeface="+mj-lt"/>
                        </a:rPr>
                        <a:t> at least once a year</a:t>
                      </a:r>
                      <a:endParaRPr lang="en-GB" sz="1400" b="0" i="0" u="none" strike="noStrike" dirty="0">
                        <a:solidFill>
                          <a:srgbClr val="000000"/>
                        </a:solidFill>
                        <a:effectLst/>
                        <a:latin typeface="+mj-lt"/>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dirty="0" smtClean="0">
                          <a:solidFill>
                            <a:srgbClr val="000000"/>
                          </a:solidFill>
                          <a:effectLst/>
                          <a:latin typeface="Calibri Light" panose="020F0302020204030204" pitchFamily="34" charset="0"/>
                        </a:rPr>
                        <a:t>100</a:t>
                      </a: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pattFill prst="pct10">
                      <a:fgClr>
                        <a:srgbClr val="70AD47"/>
                      </a:fgClr>
                      <a:bgClr>
                        <a:sysClr val="window" lastClr="FFFFFF"/>
                      </a:bgClr>
                    </a:patt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dirty="0" smtClean="0">
                          <a:solidFill>
                            <a:srgbClr val="000000"/>
                          </a:solidFill>
                          <a:effectLst/>
                          <a:latin typeface="Calibri Light" panose="020F0302020204030204" pitchFamily="34" charset="0"/>
                        </a:rPr>
                        <a:t>100*</a:t>
                      </a: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02"/>
                  </a:ext>
                </a:extLst>
              </a:tr>
              <a:tr h="21382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400" b="0" i="0" u="none" strike="noStrike" dirty="0" smtClean="0">
                          <a:solidFill>
                            <a:srgbClr val="000000"/>
                          </a:solidFill>
                          <a:effectLst/>
                          <a:latin typeface="+mj-lt"/>
                        </a:rPr>
                        <a:t>≥1 staff member received HIV treatment training in past 2 years</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baseline="0" dirty="0" smtClean="0">
                          <a:solidFill>
                            <a:srgbClr val="000000"/>
                          </a:solidFill>
                          <a:effectLst/>
                          <a:latin typeface="Calibri Light" panose="020F0302020204030204" pitchFamily="34" charset="0"/>
                        </a:rPr>
                        <a:t>25</a:t>
                      </a: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pattFill prst="ltUpDiag">
                      <a:fgClr>
                        <a:srgbClr val="FF7C80"/>
                      </a:fgClr>
                      <a:bgClr>
                        <a:sysClr val="window" lastClr="FFFFFF"/>
                      </a:bgClr>
                    </a:patt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dirty="0" smtClean="0">
                          <a:solidFill>
                            <a:srgbClr val="000000"/>
                          </a:solidFill>
                          <a:effectLst/>
                          <a:latin typeface="Calibri Light" panose="020F0302020204030204" pitchFamily="34" charset="0"/>
                        </a:rPr>
                        <a:t>54 </a:t>
                      </a:r>
                      <a:r>
                        <a:rPr lang="en-GB" sz="1200" b="1" i="0" u="none" strike="noStrike" dirty="0">
                          <a:solidFill>
                            <a:srgbClr val="000000"/>
                          </a:solidFill>
                          <a:effectLst/>
                          <a:latin typeface="Calibri Light" panose="020F0302020204030204" pitchFamily="34" charset="0"/>
                        </a:rPr>
                        <a:t>* </a:t>
                      </a: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pattFill prst="pct25">
                      <a:fgClr>
                        <a:srgbClr val="ED7D31">
                          <a:lumMod val="40000"/>
                          <a:lumOff val="60000"/>
                        </a:srgbClr>
                      </a:fgClr>
                      <a:bgClr>
                        <a:sysClr val="window" lastClr="FFFFFF"/>
                      </a:bgClr>
                    </a:pattFill>
                  </a:tcPr>
                </a:tc>
                <a:extLst>
                  <a:ext uri="{0D108BD9-81ED-4DB2-BD59-A6C34878D82A}">
                    <a16:rowId xmlns:a16="http://schemas.microsoft.com/office/drawing/2014/main" val="10003"/>
                  </a:ext>
                </a:extLst>
              </a:tr>
              <a:tr h="21382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2000" b="1" i="1" u="none" strike="noStrike" dirty="0">
                          <a:solidFill>
                            <a:srgbClr val="000000"/>
                          </a:solidFill>
                          <a:effectLst/>
                          <a:latin typeface="+mj-lt"/>
                        </a:rPr>
                        <a:t>Co-ordination of Care and Patient Tracking</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dirty="0">
                          <a:solidFill>
                            <a:srgbClr val="000000"/>
                          </a:solidFill>
                          <a:effectLst/>
                          <a:latin typeface="Calibri Light" panose="020F0302020204030204" pitchFamily="34" charset="0"/>
                        </a:rPr>
                        <a:t> </a:t>
                      </a: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dirty="0">
                          <a:solidFill>
                            <a:srgbClr val="000000"/>
                          </a:solidFill>
                          <a:effectLst/>
                          <a:latin typeface="Calibri Light" panose="020F0302020204030204" pitchFamily="34" charset="0"/>
                        </a:rPr>
                        <a:t> </a:t>
                      </a: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extLst>
                  <a:ext uri="{0D108BD9-81ED-4DB2-BD59-A6C34878D82A}">
                    <a16:rowId xmlns:a16="http://schemas.microsoft.com/office/drawing/2014/main" val="10004"/>
                  </a:ext>
                </a:extLst>
              </a:tr>
              <a:tr h="21382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400" b="0" i="0" u="none" strike="noStrike" dirty="0" smtClean="0">
                          <a:solidFill>
                            <a:srgbClr val="000000"/>
                          </a:solidFill>
                          <a:effectLst/>
                          <a:latin typeface="+mj-lt"/>
                        </a:rPr>
                        <a:t>Drugs collectable by designee</a:t>
                      </a:r>
                      <a:endParaRPr lang="en-GB" sz="1400" b="0" i="0" u="none" strike="noStrike" dirty="0">
                        <a:solidFill>
                          <a:srgbClr val="000000"/>
                        </a:solidFill>
                        <a:effectLst/>
                        <a:latin typeface="+mj-lt"/>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baseline="0" dirty="0" smtClean="0">
                          <a:solidFill>
                            <a:srgbClr val="000000"/>
                          </a:solidFill>
                          <a:effectLst/>
                          <a:latin typeface="Calibri Light" panose="020F0302020204030204" pitchFamily="34" charset="0"/>
                        </a:rPr>
                        <a:t>100</a:t>
                      </a: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dirty="0" smtClean="0">
                          <a:solidFill>
                            <a:srgbClr val="000000"/>
                          </a:solidFill>
                          <a:effectLst/>
                          <a:latin typeface="Calibri Light" panose="020F0302020204030204" pitchFamily="34" charset="0"/>
                        </a:rPr>
                        <a:t>91 </a:t>
                      </a:r>
                      <a:r>
                        <a:rPr lang="en-GB" sz="1200" b="1" i="0" u="none" strike="noStrike" dirty="0">
                          <a:solidFill>
                            <a:srgbClr val="000000"/>
                          </a:solidFill>
                          <a:effectLst/>
                          <a:latin typeface="Calibri Light" panose="020F0302020204030204" pitchFamily="34" charset="0"/>
                        </a:rPr>
                        <a:t>*</a:t>
                      </a: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05"/>
                  </a:ext>
                </a:extLst>
              </a:tr>
              <a:tr h="21382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400" b="0" i="0" u="none" strike="noStrike" dirty="0" smtClean="0">
                          <a:solidFill>
                            <a:srgbClr val="000000"/>
                          </a:solidFill>
                          <a:effectLst/>
                          <a:latin typeface="+mj-lt"/>
                        </a:rPr>
                        <a:t>Adherence</a:t>
                      </a:r>
                      <a:r>
                        <a:rPr lang="en-GB" sz="1400" b="0" i="0" u="none" strike="noStrike" baseline="0" dirty="0" smtClean="0">
                          <a:solidFill>
                            <a:srgbClr val="000000"/>
                          </a:solidFill>
                          <a:effectLst/>
                          <a:latin typeface="+mj-lt"/>
                        </a:rPr>
                        <a:t> monitored among ART patients</a:t>
                      </a:r>
                      <a:endParaRPr lang="en-GB" sz="1400" b="0" i="0" u="none" strike="noStrike" dirty="0">
                        <a:solidFill>
                          <a:srgbClr val="000000"/>
                        </a:solidFill>
                        <a:effectLst/>
                        <a:latin typeface="+mj-lt"/>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baseline="0" dirty="0" smtClean="0">
                          <a:solidFill>
                            <a:srgbClr val="000000"/>
                          </a:solidFill>
                          <a:effectLst/>
                          <a:latin typeface="Calibri Light" panose="020F0302020204030204" pitchFamily="34" charset="0"/>
                        </a:rPr>
                        <a:t>100‡</a:t>
                      </a: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baseline="0" dirty="0" smtClean="0">
                          <a:solidFill>
                            <a:srgbClr val="000000"/>
                          </a:solidFill>
                          <a:effectLst/>
                          <a:latin typeface="Calibri Light" panose="020F0302020204030204" pitchFamily="34" charset="0"/>
                        </a:rPr>
                        <a:t>100 *</a:t>
                      </a: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06"/>
                  </a:ext>
                </a:extLst>
              </a:tr>
              <a:tr h="21382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400" b="0" i="0" u="none" strike="noStrike" dirty="0" smtClean="0">
                          <a:solidFill>
                            <a:srgbClr val="000000"/>
                          </a:solidFill>
                          <a:effectLst/>
                          <a:latin typeface="+mj-lt"/>
                        </a:rPr>
                        <a:t>Home</a:t>
                      </a:r>
                      <a:r>
                        <a:rPr lang="en-GB" sz="1400" b="0" i="0" u="none" strike="noStrike" baseline="0" dirty="0" smtClean="0">
                          <a:solidFill>
                            <a:srgbClr val="000000"/>
                          </a:solidFill>
                          <a:effectLst/>
                          <a:latin typeface="+mj-lt"/>
                        </a:rPr>
                        <a:t> visits conducted following poor adherence</a:t>
                      </a:r>
                      <a:endParaRPr lang="en-GB" sz="1400" b="0" i="0" u="none" strike="noStrike" dirty="0">
                        <a:solidFill>
                          <a:srgbClr val="000000"/>
                        </a:solidFill>
                        <a:effectLst/>
                        <a:latin typeface="+mj-lt"/>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baseline="0" dirty="0" smtClean="0">
                          <a:solidFill>
                            <a:srgbClr val="000000"/>
                          </a:solidFill>
                          <a:effectLst/>
                          <a:latin typeface="Calibri Light" panose="020F0302020204030204" pitchFamily="34" charset="0"/>
                        </a:rPr>
                        <a:t>27 ‡</a:t>
                      </a: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pattFill prst="pct25">
                      <a:fgClr>
                        <a:srgbClr val="ED7D31">
                          <a:lumMod val="40000"/>
                          <a:lumOff val="60000"/>
                        </a:srgbClr>
                      </a:fgClr>
                      <a:bgClr>
                        <a:sysClr val="window" lastClr="FFFFFF"/>
                      </a:bgClr>
                    </a:patt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baseline="0" dirty="0" smtClean="0">
                          <a:solidFill>
                            <a:srgbClr val="000000"/>
                          </a:solidFill>
                          <a:effectLst/>
                          <a:latin typeface="Calibri Light" panose="020F0302020204030204" pitchFamily="34" charset="0"/>
                        </a:rPr>
                        <a:t>34 *</a:t>
                      </a: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pattFill prst="pct25">
                      <a:fgClr>
                        <a:srgbClr val="ED7D31">
                          <a:lumMod val="40000"/>
                          <a:lumOff val="60000"/>
                        </a:srgbClr>
                      </a:fgClr>
                      <a:bgClr>
                        <a:sysClr val="window" lastClr="FFFFFF"/>
                      </a:bgClr>
                    </a:pattFill>
                  </a:tcPr>
                </a:tc>
                <a:extLst>
                  <a:ext uri="{0D108BD9-81ED-4DB2-BD59-A6C34878D82A}">
                    <a16:rowId xmlns:a16="http://schemas.microsoft.com/office/drawing/2014/main" val="10007"/>
                  </a:ext>
                </a:extLst>
              </a:tr>
              <a:tr h="21382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400" b="0" i="0" u="none" strike="noStrike" dirty="0" smtClean="0">
                          <a:solidFill>
                            <a:srgbClr val="000000"/>
                          </a:solidFill>
                          <a:effectLst/>
                          <a:latin typeface="+mj-lt"/>
                        </a:rPr>
                        <a:t>Home visits conducted following missed visit</a:t>
                      </a:r>
                      <a:endParaRPr lang="en-GB" sz="1400" b="0" i="0" u="none" strike="noStrike" dirty="0">
                        <a:solidFill>
                          <a:srgbClr val="000000"/>
                        </a:solidFill>
                        <a:effectLst/>
                        <a:latin typeface="+mj-lt"/>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dirty="0" smtClean="0">
                          <a:solidFill>
                            <a:srgbClr val="000000"/>
                          </a:solidFill>
                          <a:effectLst/>
                          <a:latin typeface="Calibri Light" panose="020F0302020204030204" pitchFamily="34" charset="0"/>
                        </a:rPr>
                        <a:t>31‡</a:t>
                      </a: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lumMod val="40000"/>
                        <a:lumOff val="6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dirty="0" smtClean="0">
                          <a:solidFill>
                            <a:srgbClr val="000000"/>
                          </a:solidFill>
                          <a:effectLst/>
                          <a:latin typeface="Calibri Light" panose="020F0302020204030204" pitchFamily="34" charset="0"/>
                        </a:rPr>
                        <a:t>29</a:t>
                      </a: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lumMod val="40000"/>
                        <a:lumOff val="60000"/>
                      </a:srgbClr>
                    </a:solidFill>
                  </a:tcPr>
                </a:tc>
                <a:extLst>
                  <a:ext uri="{0D108BD9-81ED-4DB2-BD59-A6C34878D82A}">
                    <a16:rowId xmlns:a16="http://schemas.microsoft.com/office/drawing/2014/main" val="10008"/>
                  </a:ext>
                </a:extLst>
              </a:tr>
              <a:tr h="21382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2000" b="1" i="1" u="none" strike="noStrike" dirty="0" smtClean="0">
                          <a:solidFill>
                            <a:srgbClr val="000000"/>
                          </a:solidFill>
                          <a:effectLst/>
                          <a:latin typeface="+mj-lt"/>
                        </a:rPr>
                        <a:t>Support</a:t>
                      </a:r>
                      <a:r>
                        <a:rPr lang="en-GB" sz="2000" b="1" i="1" u="none" strike="noStrike" baseline="0" dirty="0" smtClean="0">
                          <a:solidFill>
                            <a:srgbClr val="000000"/>
                          </a:solidFill>
                          <a:effectLst/>
                          <a:latin typeface="+mj-lt"/>
                        </a:rPr>
                        <a:t> for PLHIV</a:t>
                      </a:r>
                      <a:endParaRPr lang="en-GB" sz="2000" b="1" i="1" u="none" strike="noStrike" dirty="0">
                        <a:solidFill>
                          <a:srgbClr val="000000"/>
                        </a:solidFill>
                        <a:effectLst/>
                        <a:latin typeface="+mj-lt"/>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dirty="0">
                          <a:solidFill>
                            <a:srgbClr val="000000"/>
                          </a:solidFill>
                          <a:effectLst/>
                          <a:latin typeface="Calibri Light" panose="020F0302020204030204" pitchFamily="34" charset="0"/>
                        </a:rPr>
                        <a:t> </a:t>
                      </a: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dirty="0">
                          <a:solidFill>
                            <a:srgbClr val="000000"/>
                          </a:solidFill>
                          <a:effectLst/>
                          <a:latin typeface="Calibri Light" panose="020F0302020204030204" pitchFamily="34" charset="0"/>
                        </a:rPr>
                        <a:t> </a:t>
                      </a: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extLst>
                  <a:ext uri="{0D108BD9-81ED-4DB2-BD59-A6C34878D82A}">
                    <a16:rowId xmlns:a16="http://schemas.microsoft.com/office/drawing/2014/main" val="10009"/>
                  </a:ext>
                </a:extLst>
              </a:tr>
              <a:tr h="21382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400" b="0" i="0" u="none" strike="noStrike" dirty="0" smtClean="0">
                          <a:solidFill>
                            <a:srgbClr val="000000"/>
                          </a:solidFill>
                          <a:effectLst/>
                          <a:latin typeface="+mj-lt"/>
                        </a:rPr>
                        <a:t>Support</a:t>
                      </a:r>
                      <a:r>
                        <a:rPr lang="en-GB" sz="1400" b="0" i="0" u="none" strike="noStrike" baseline="0" dirty="0" smtClean="0">
                          <a:solidFill>
                            <a:srgbClr val="000000"/>
                          </a:solidFill>
                          <a:effectLst/>
                          <a:latin typeface="+mj-lt"/>
                        </a:rPr>
                        <a:t> groups available at facility</a:t>
                      </a:r>
                      <a:endParaRPr lang="en-GB" sz="1400" b="0" i="0" u="none" strike="noStrike" dirty="0">
                        <a:solidFill>
                          <a:srgbClr val="000000"/>
                        </a:solidFill>
                        <a:effectLst/>
                        <a:latin typeface="+mj-lt"/>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baseline="0" dirty="0" smtClean="0">
                          <a:solidFill>
                            <a:srgbClr val="000000"/>
                          </a:solidFill>
                          <a:effectLst/>
                          <a:latin typeface="Calibri Light" panose="020F0302020204030204" pitchFamily="34" charset="0"/>
                        </a:rPr>
                        <a:t>40 ‡</a:t>
                      </a: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lumMod val="40000"/>
                        <a:lumOff val="6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baseline="0" dirty="0" smtClean="0">
                          <a:solidFill>
                            <a:srgbClr val="000000"/>
                          </a:solidFill>
                          <a:effectLst/>
                          <a:latin typeface="Calibri Light" panose="020F0302020204030204" pitchFamily="34" charset="0"/>
                        </a:rPr>
                        <a:t>37 *</a:t>
                      </a: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lumMod val="40000"/>
                        <a:lumOff val="60000"/>
                      </a:srgbClr>
                    </a:solidFill>
                  </a:tcPr>
                </a:tc>
                <a:extLst>
                  <a:ext uri="{0D108BD9-81ED-4DB2-BD59-A6C34878D82A}">
                    <a16:rowId xmlns:a16="http://schemas.microsoft.com/office/drawing/2014/main" val="10010"/>
                  </a:ext>
                </a:extLst>
              </a:tr>
              <a:tr h="21382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2000" b="1" i="1" u="none" strike="noStrike" dirty="0" smtClean="0">
                          <a:solidFill>
                            <a:srgbClr val="000000"/>
                          </a:solidFill>
                          <a:effectLst/>
                          <a:latin typeface="+mj-lt"/>
                        </a:rPr>
                        <a:t>Medical</a:t>
                      </a:r>
                      <a:r>
                        <a:rPr lang="en-GB" sz="2000" b="1" i="1" u="none" strike="noStrike" baseline="0" dirty="0" smtClean="0">
                          <a:solidFill>
                            <a:srgbClr val="000000"/>
                          </a:solidFill>
                          <a:effectLst/>
                          <a:latin typeface="+mj-lt"/>
                        </a:rPr>
                        <a:t> Management</a:t>
                      </a:r>
                      <a:endParaRPr lang="en-GB" sz="2000" b="1" i="1" u="none" strike="noStrike" dirty="0">
                        <a:solidFill>
                          <a:srgbClr val="000000"/>
                        </a:solidFill>
                        <a:effectLst/>
                        <a:latin typeface="+mj-lt"/>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a:solidFill>
                            <a:srgbClr val="000000"/>
                          </a:solidFill>
                          <a:effectLst/>
                          <a:latin typeface="Calibri Light" panose="020F0302020204030204" pitchFamily="34" charset="0"/>
                        </a:rPr>
                        <a:t> </a:t>
                      </a: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dirty="0">
                          <a:solidFill>
                            <a:srgbClr val="000000"/>
                          </a:solidFill>
                          <a:effectLst/>
                          <a:latin typeface="Calibri Light" panose="020F0302020204030204" pitchFamily="34" charset="0"/>
                        </a:rPr>
                        <a:t> </a:t>
                      </a: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extLst>
                  <a:ext uri="{0D108BD9-81ED-4DB2-BD59-A6C34878D82A}">
                    <a16:rowId xmlns:a16="http://schemas.microsoft.com/office/drawing/2014/main" val="10011"/>
                  </a:ext>
                </a:extLst>
              </a:tr>
              <a:tr h="21382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400" b="0" i="0" u="none" strike="noStrike" dirty="0" smtClean="0">
                          <a:solidFill>
                            <a:srgbClr val="000000"/>
                          </a:solidFill>
                          <a:effectLst/>
                          <a:latin typeface="+mj-lt"/>
                        </a:rPr>
                        <a:t>6</a:t>
                      </a:r>
                      <a:r>
                        <a:rPr lang="en-GB" sz="1400" b="0" i="0" u="none" strike="noStrike" baseline="0" dirty="0" smtClean="0">
                          <a:solidFill>
                            <a:srgbClr val="000000"/>
                          </a:solidFill>
                          <a:effectLst/>
                          <a:latin typeface="+mj-lt"/>
                        </a:rPr>
                        <a:t> monthly (min) CD4 on ART stable patients</a:t>
                      </a:r>
                      <a:endParaRPr lang="en-GB" sz="1400" b="0" i="0" u="none" strike="noStrike" dirty="0">
                        <a:solidFill>
                          <a:srgbClr val="000000"/>
                        </a:solidFill>
                        <a:effectLst/>
                        <a:latin typeface="+mj-lt"/>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baseline="0" dirty="0" smtClean="0">
                          <a:solidFill>
                            <a:srgbClr val="000000"/>
                          </a:solidFill>
                          <a:effectLst/>
                          <a:latin typeface="Calibri Light" panose="020F0302020204030204" pitchFamily="34" charset="0"/>
                        </a:rPr>
                        <a:t>100 ‡</a:t>
                      </a: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baseline="0" dirty="0" smtClean="0">
                          <a:solidFill>
                            <a:srgbClr val="000000"/>
                          </a:solidFill>
                          <a:effectLst/>
                          <a:latin typeface="Calibri Light" panose="020F0302020204030204" pitchFamily="34" charset="0"/>
                        </a:rPr>
                        <a:t>100 *</a:t>
                      </a: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12"/>
                  </a:ext>
                </a:extLst>
              </a:tr>
              <a:tr h="21382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400" b="0" i="0" u="none" strike="noStrike" dirty="0" smtClean="0">
                          <a:solidFill>
                            <a:srgbClr val="000000"/>
                          </a:solidFill>
                          <a:effectLst/>
                          <a:latin typeface="+mj-lt"/>
                        </a:rPr>
                        <a:t>Prophylactic IPT in stock</a:t>
                      </a:r>
                      <a:endParaRPr lang="en-GB" sz="1400" b="0" i="0" u="none" strike="noStrike" dirty="0">
                        <a:solidFill>
                          <a:srgbClr val="000000"/>
                        </a:solidFill>
                        <a:effectLst/>
                        <a:latin typeface="+mj-lt"/>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dirty="0" smtClean="0">
                          <a:solidFill>
                            <a:srgbClr val="000000"/>
                          </a:solidFill>
                          <a:effectLst/>
                          <a:latin typeface="Calibri Light" panose="020F0302020204030204" pitchFamily="34" charset="0"/>
                        </a:rPr>
                        <a:t>53</a:t>
                      </a: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pattFill prst="pct25">
                      <a:fgClr>
                        <a:srgbClr val="ED7D31">
                          <a:lumMod val="40000"/>
                          <a:lumOff val="60000"/>
                        </a:srgbClr>
                      </a:fgClr>
                      <a:bgClr>
                        <a:sysClr val="window" lastClr="FFFFFF"/>
                      </a:bgClr>
                    </a:patt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dirty="0" smtClean="0">
                          <a:solidFill>
                            <a:srgbClr val="000000"/>
                          </a:solidFill>
                          <a:effectLst/>
                          <a:latin typeface="Calibri Light" panose="020F0302020204030204" pitchFamily="34" charset="0"/>
                        </a:rPr>
                        <a:t>43 *</a:t>
                      </a: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lumMod val="40000"/>
                        <a:lumOff val="60000"/>
                      </a:srgbClr>
                    </a:solidFill>
                  </a:tcPr>
                </a:tc>
                <a:extLst>
                  <a:ext uri="{0D108BD9-81ED-4DB2-BD59-A6C34878D82A}">
                    <a16:rowId xmlns:a16="http://schemas.microsoft.com/office/drawing/2014/main" val="10013"/>
                  </a:ext>
                </a:extLst>
              </a:tr>
              <a:tr h="21382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400" b="0" i="0" u="none" strike="noStrike" dirty="0" smtClean="0">
                          <a:solidFill>
                            <a:srgbClr val="000000"/>
                          </a:solidFill>
                          <a:effectLst/>
                          <a:latin typeface="+mj-lt"/>
                        </a:rPr>
                        <a:t>TB screening at every ART visit  </a:t>
                      </a:r>
                      <a:endParaRPr lang="en-GB" sz="1400" b="0" i="0" u="none" strike="noStrike" dirty="0">
                        <a:solidFill>
                          <a:srgbClr val="000000"/>
                        </a:solidFill>
                        <a:effectLst/>
                        <a:latin typeface="+mj-lt"/>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baseline="0" dirty="0" smtClean="0">
                          <a:solidFill>
                            <a:srgbClr val="000000"/>
                          </a:solidFill>
                          <a:effectLst/>
                          <a:latin typeface="Calibri Light" panose="020F0302020204030204" pitchFamily="34" charset="0"/>
                        </a:rPr>
                        <a:t>85*</a:t>
                      </a: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baseline="0" dirty="0" smtClean="0">
                          <a:solidFill>
                            <a:srgbClr val="000000"/>
                          </a:solidFill>
                          <a:effectLst/>
                          <a:latin typeface="Calibri Light" panose="020F0302020204030204" pitchFamily="34" charset="0"/>
                        </a:rPr>
                        <a:t>100 *</a:t>
                      </a: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14"/>
                  </a:ext>
                </a:extLst>
              </a:tr>
              <a:tr h="21382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400" b="0" i="0" u="none" strike="noStrike" dirty="0" smtClean="0">
                          <a:solidFill>
                            <a:srgbClr val="000000"/>
                          </a:solidFill>
                          <a:effectLst/>
                          <a:latin typeface="+mj-lt"/>
                        </a:rPr>
                        <a:t>TB Treatment offered at facility</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dirty="0" smtClean="0">
                          <a:solidFill>
                            <a:srgbClr val="000000"/>
                          </a:solidFill>
                          <a:effectLst/>
                          <a:latin typeface="Calibri Light" panose="020F0302020204030204" pitchFamily="34" charset="0"/>
                        </a:rPr>
                        <a:t>100 ‡</a:t>
                      </a: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pattFill prst="pct10">
                      <a:fgClr>
                        <a:srgbClr val="70AD47"/>
                      </a:fgClr>
                      <a:bgClr>
                        <a:sysClr val="window" lastClr="FFFFFF"/>
                      </a:bgClr>
                    </a:patt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dirty="0" smtClean="0">
                          <a:solidFill>
                            <a:srgbClr val="000000"/>
                          </a:solidFill>
                          <a:effectLst/>
                          <a:latin typeface="Calibri Light" panose="020F0302020204030204" pitchFamily="34" charset="0"/>
                        </a:rPr>
                        <a:t>100 *</a:t>
                      </a: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15"/>
                  </a:ext>
                </a:extLst>
              </a:tr>
              <a:tr h="21382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400" b="0" i="0" u="none" strike="noStrike" dirty="0" smtClean="0">
                          <a:solidFill>
                            <a:srgbClr val="000000"/>
                          </a:solidFill>
                          <a:effectLst/>
                          <a:latin typeface="+mj-lt"/>
                        </a:rPr>
                        <a:t>Pill counts and every visit</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dirty="0" smtClean="0">
                          <a:solidFill>
                            <a:srgbClr val="000000"/>
                          </a:solidFill>
                          <a:effectLst/>
                          <a:latin typeface="Calibri Light" panose="020F0302020204030204" pitchFamily="34" charset="0"/>
                        </a:rPr>
                        <a:t>93‡</a:t>
                      </a: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200" b="1" i="0" u="none" strike="noStrike" dirty="0" smtClean="0">
                          <a:solidFill>
                            <a:srgbClr val="000000"/>
                          </a:solidFill>
                          <a:effectLst/>
                          <a:latin typeface="Calibri Light" panose="020F0302020204030204" pitchFamily="34" charset="0"/>
                        </a:rPr>
                        <a:t>100 *</a:t>
                      </a: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16"/>
                  </a:ext>
                </a:extLst>
              </a:tr>
            </a:tbl>
          </a:graphicData>
        </a:graphic>
      </p:graphicFrame>
      <p:sp>
        <p:nvSpPr>
          <p:cNvPr id="9" name="Oval 8"/>
          <p:cNvSpPr/>
          <p:nvPr/>
        </p:nvSpPr>
        <p:spPr>
          <a:xfrm>
            <a:off x="4672361" y="2263852"/>
            <a:ext cx="4188298" cy="464820"/>
          </a:xfrm>
          <a:prstGeom prst="ellipse">
            <a:avLst/>
          </a:prstGeom>
          <a:noFill/>
          <a:ln w="19050"/>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GB">
              <a:solidFill>
                <a:prstClr val="black"/>
              </a:solidFill>
            </a:endParaRPr>
          </a:p>
        </p:txBody>
      </p:sp>
      <p:sp>
        <p:nvSpPr>
          <p:cNvPr id="10" name="Oval 9"/>
          <p:cNvSpPr/>
          <p:nvPr/>
        </p:nvSpPr>
        <p:spPr>
          <a:xfrm>
            <a:off x="4622180" y="3543739"/>
            <a:ext cx="4288660" cy="421998"/>
          </a:xfrm>
          <a:prstGeom prst="ellipse">
            <a:avLst/>
          </a:prstGeom>
          <a:noFill/>
          <a:ln w="19050"/>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GB">
              <a:solidFill>
                <a:prstClr val="black"/>
              </a:solidFill>
            </a:endParaRPr>
          </a:p>
        </p:txBody>
      </p:sp>
      <p:sp>
        <p:nvSpPr>
          <p:cNvPr id="11" name="Oval 10"/>
          <p:cNvSpPr/>
          <p:nvPr/>
        </p:nvSpPr>
        <p:spPr>
          <a:xfrm>
            <a:off x="4571999" y="5354790"/>
            <a:ext cx="4288660" cy="591014"/>
          </a:xfrm>
          <a:prstGeom prst="ellipse">
            <a:avLst/>
          </a:prstGeom>
          <a:noFill/>
          <a:ln w="19050"/>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GB">
              <a:solidFill>
                <a:prstClr val="black"/>
              </a:solidFill>
            </a:endParaRPr>
          </a:p>
        </p:txBody>
      </p:sp>
    </p:spTree>
    <p:extLst>
      <p:ext uri="{BB962C8B-B14F-4D97-AF65-F5344CB8AC3E}">
        <p14:creationId xmlns:p14="http://schemas.microsoft.com/office/powerpoint/2010/main" val="2296557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treatMasaka.emf"/>
          <p:cNvPicPr/>
          <p:nvPr/>
        </p:nvPicPr>
        <p:blipFill>
          <a:blip r:embed="rId3" cstate="print">
            <a:extLst>
              <a:ext uri="{28A0092B-C50C-407E-A947-70E740481C1C}">
                <a14:useLocalDpi xmlns:a14="http://schemas.microsoft.com/office/drawing/2010/main" val="0"/>
              </a:ext>
            </a:extLst>
          </a:blip>
          <a:stretch>
            <a:fillRect/>
          </a:stretch>
        </p:blipFill>
        <p:spPr>
          <a:xfrm>
            <a:off x="3117738" y="1213434"/>
            <a:ext cx="3326187" cy="2434808"/>
          </a:xfrm>
          <a:prstGeom prst="rect">
            <a:avLst/>
          </a:prstGeom>
        </p:spPr>
      </p:pic>
      <p:pic>
        <p:nvPicPr>
          <p:cNvPr id="10" name="mtreatuMkhanyakude.emf"/>
          <p:cNvPicPr/>
          <p:nvPr/>
        </p:nvPicPr>
        <p:blipFill>
          <a:blip r:embed="rId4" cstate="print">
            <a:extLst>
              <a:ext uri="{28A0092B-C50C-407E-A947-70E740481C1C}">
                <a14:useLocalDpi xmlns:a14="http://schemas.microsoft.com/office/drawing/2010/main" val="0"/>
              </a:ext>
            </a:extLst>
          </a:blip>
          <a:stretch>
            <a:fillRect/>
          </a:stretch>
        </p:blipFill>
        <p:spPr>
          <a:xfrm>
            <a:off x="3117738" y="3540966"/>
            <a:ext cx="3326187" cy="2434808"/>
          </a:xfrm>
          <a:prstGeom prst="rect">
            <a:avLst/>
          </a:prstGeom>
        </p:spPr>
      </p:pic>
      <p:sp>
        <p:nvSpPr>
          <p:cNvPr id="11" name="TextBox 10"/>
          <p:cNvSpPr txBox="1"/>
          <p:nvPr/>
        </p:nvSpPr>
        <p:spPr>
          <a:xfrm>
            <a:off x="3487444" y="3579866"/>
            <a:ext cx="1214754" cy="184666"/>
          </a:xfrm>
          <a:prstGeom prst="rect">
            <a:avLst/>
          </a:prstGeom>
          <a:solidFill>
            <a:schemeClr val="bg1"/>
          </a:solidFill>
        </p:spPr>
        <p:txBody>
          <a:bodyPr wrap="square" tIns="0" bIns="0" rtlCol="0">
            <a:spAutoFit/>
          </a:bodyPr>
          <a:lstStyle/>
          <a:p>
            <a:r>
              <a:rPr lang="en-GB" sz="1200" b="1" dirty="0"/>
              <a:t>uMkhanyakude</a:t>
            </a:r>
          </a:p>
        </p:txBody>
      </p:sp>
      <p:sp>
        <p:nvSpPr>
          <p:cNvPr id="15" name="TextBox 14"/>
          <p:cNvSpPr txBox="1"/>
          <p:nvPr/>
        </p:nvSpPr>
        <p:spPr>
          <a:xfrm>
            <a:off x="3484124" y="1247942"/>
            <a:ext cx="972108" cy="184666"/>
          </a:xfrm>
          <a:prstGeom prst="rect">
            <a:avLst/>
          </a:prstGeom>
          <a:solidFill>
            <a:schemeClr val="bg1"/>
          </a:solidFill>
        </p:spPr>
        <p:txBody>
          <a:bodyPr wrap="square" tIns="0" bIns="0" rtlCol="0">
            <a:spAutoFit/>
          </a:bodyPr>
          <a:lstStyle/>
          <a:p>
            <a:r>
              <a:rPr lang="en-GB" sz="1200" b="1" dirty="0"/>
              <a:t>Masaka</a:t>
            </a:r>
          </a:p>
        </p:txBody>
      </p:sp>
      <p:pic>
        <p:nvPicPr>
          <p:cNvPr id="20" name="mtreatRakai.emf"/>
          <p:cNvPicPr/>
          <p:nvPr/>
        </p:nvPicPr>
        <p:blipFill>
          <a:blip r:embed="rId5" cstate="print">
            <a:extLst>
              <a:ext uri="{28A0092B-C50C-407E-A947-70E740481C1C}">
                <a14:useLocalDpi xmlns:a14="http://schemas.microsoft.com/office/drawing/2010/main" val="0"/>
              </a:ext>
            </a:extLst>
          </a:blip>
          <a:stretch>
            <a:fillRect/>
          </a:stretch>
        </p:blipFill>
        <p:spPr>
          <a:xfrm>
            <a:off x="-52363" y="1193403"/>
            <a:ext cx="3326187" cy="2434808"/>
          </a:xfrm>
          <a:prstGeom prst="rect">
            <a:avLst/>
          </a:prstGeom>
        </p:spPr>
      </p:pic>
      <p:pic>
        <p:nvPicPr>
          <p:cNvPr id="6" name="mtreatKaronga.emf"/>
          <p:cNvPicPr/>
          <p:nvPr/>
        </p:nvPicPr>
        <p:blipFill>
          <a:blip r:embed="rId6" cstate="print">
            <a:extLst>
              <a:ext uri="{28A0092B-C50C-407E-A947-70E740481C1C}">
                <a14:useLocalDpi xmlns:a14="http://schemas.microsoft.com/office/drawing/2010/main" val="0"/>
              </a:ext>
            </a:extLst>
          </a:blip>
          <a:stretch>
            <a:fillRect/>
          </a:stretch>
        </p:blipFill>
        <p:spPr>
          <a:xfrm>
            <a:off x="-78099" y="3540966"/>
            <a:ext cx="3326187" cy="2434808"/>
          </a:xfrm>
          <a:prstGeom prst="rect">
            <a:avLst/>
          </a:prstGeom>
        </p:spPr>
      </p:pic>
      <p:sp>
        <p:nvSpPr>
          <p:cNvPr id="12" name="TextBox 11"/>
          <p:cNvSpPr txBox="1"/>
          <p:nvPr/>
        </p:nvSpPr>
        <p:spPr>
          <a:xfrm>
            <a:off x="273634" y="1230896"/>
            <a:ext cx="972108" cy="184666"/>
          </a:xfrm>
          <a:prstGeom prst="rect">
            <a:avLst/>
          </a:prstGeom>
          <a:solidFill>
            <a:schemeClr val="bg1"/>
          </a:solidFill>
        </p:spPr>
        <p:txBody>
          <a:bodyPr wrap="square" tIns="0" bIns="0" rtlCol="0">
            <a:spAutoFit/>
          </a:bodyPr>
          <a:lstStyle/>
          <a:p>
            <a:r>
              <a:rPr lang="en-GB" sz="1200" b="1" dirty="0" err="1"/>
              <a:t>Rakai</a:t>
            </a:r>
            <a:endParaRPr lang="en-GB" sz="1200" b="1" dirty="0"/>
          </a:p>
        </p:txBody>
      </p:sp>
      <p:sp>
        <p:nvSpPr>
          <p:cNvPr id="13" name="TextBox 12"/>
          <p:cNvSpPr txBox="1"/>
          <p:nvPr/>
        </p:nvSpPr>
        <p:spPr>
          <a:xfrm>
            <a:off x="292684" y="3579866"/>
            <a:ext cx="972108" cy="184666"/>
          </a:xfrm>
          <a:prstGeom prst="rect">
            <a:avLst/>
          </a:prstGeom>
          <a:solidFill>
            <a:schemeClr val="bg1"/>
          </a:solidFill>
        </p:spPr>
        <p:txBody>
          <a:bodyPr wrap="square" tIns="0" bIns="0" rtlCol="0">
            <a:spAutoFit/>
          </a:bodyPr>
          <a:lstStyle/>
          <a:p>
            <a:r>
              <a:rPr lang="en-GB" sz="1200" b="1" dirty="0"/>
              <a:t>Karonga</a:t>
            </a:r>
          </a:p>
        </p:txBody>
      </p:sp>
      <p:pic>
        <p:nvPicPr>
          <p:cNvPr id="16" name="Picture 15"/>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38322" y="5909358"/>
            <a:ext cx="2808312" cy="648072"/>
          </a:xfrm>
          <a:prstGeom prst="rect">
            <a:avLst/>
          </a:prstGeom>
          <a:noFill/>
          <a:ln>
            <a:noFill/>
          </a:ln>
        </p:spPr>
      </p:pic>
      <p:sp>
        <p:nvSpPr>
          <p:cNvPr id="3" name="TextBox 2"/>
          <p:cNvSpPr txBox="1"/>
          <p:nvPr/>
        </p:nvSpPr>
        <p:spPr>
          <a:xfrm>
            <a:off x="7015655" y="6577461"/>
            <a:ext cx="2327856" cy="219291"/>
          </a:xfrm>
          <a:prstGeom prst="rect">
            <a:avLst/>
          </a:prstGeom>
          <a:noFill/>
        </p:spPr>
        <p:txBody>
          <a:bodyPr wrap="square" rtlCol="0">
            <a:spAutoFit/>
          </a:bodyPr>
          <a:lstStyle/>
          <a:p>
            <a:r>
              <a:rPr lang="en-US" sz="825" dirty="0" err="1"/>
              <a:t>Reniers</a:t>
            </a:r>
            <a:r>
              <a:rPr lang="en-US" sz="825" dirty="0"/>
              <a:t> et al (2014) AIDS (updated estimates) </a:t>
            </a:r>
            <a:endParaRPr lang="en-GB" sz="1350" dirty="0"/>
          </a:p>
        </p:txBody>
      </p:sp>
      <p:sp>
        <p:nvSpPr>
          <p:cNvPr id="17" name="Title 2"/>
          <p:cNvSpPr txBox="1">
            <a:spLocks/>
          </p:cNvSpPr>
          <p:nvPr/>
        </p:nvSpPr>
        <p:spPr>
          <a:xfrm>
            <a:off x="461096" y="870724"/>
            <a:ext cx="7886700" cy="994172"/>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GB" sz="2400" dirty="0"/>
          </a:p>
        </p:txBody>
      </p:sp>
      <p:sp>
        <p:nvSpPr>
          <p:cNvPr id="18" name="Content Placeholder 2"/>
          <p:cNvSpPr txBox="1">
            <a:spLocks/>
          </p:cNvSpPr>
          <p:nvPr/>
        </p:nvSpPr>
        <p:spPr>
          <a:xfrm>
            <a:off x="6380089" y="1482596"/>
            <a:ext cx="2763911" cy="339447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500" dirty="0" smtClean="0"/>
              <a:t>~80% decline in </a:t>
            </a:r>
            <a:r>
              <a:rPr lang="en-US" sz="1500" dirty="0"/>
              <a:t>the </a:t>
            </a:r>
            <a:r>
              <a:rPr lang="en-US" sz="1500" dirty="0" smtClean="0"/>
              <a:t>mortality </a:t>
            </a:r>
            <a:r>
              <a:rPr lang="en-US" sz="1500" dirty="0"/>
              <a:t>rates of </a:t>
            </a:r>
            <a:r>
              <a:rPr lang="en-US" sz="1500" dirty="0" smtClean="0"/>
              <a:t>PLHIV since ART</a:t>
            </a:r>
            <a:endParaRPr lang="en-US" sz="1500" dirty="0"/>
          </a:p>
          <a:p>
            <a:endParaRPr lang="en-US" sz="1500" dirty="0"/>
          </a:p>
          <a:p>
            <a:r>
              <a:rPr lang="en-US" sz="1500" dirty="0"/>
              <a:t>Both on/off treatment: </a:t>
            </a:r>
          </a:p>
          <a:p>
            <a:pPr lvl="1"/>
            <a:r>
              <a:rPr lang="en-US" sz="1200" dirty="0"/>
              <a:t>higher coverage </a:t>
            </a:r>
            <a:r>
              <a:rPr lang="en-US" sz="1200" dirty="0" smtClean="0"/>
              <a:t>of ART</a:t>
            </a:r>
            <a:endParaRPr lang="en-US" sz="1200" dirty="0"/>
          </a:p>
          <a:p>
            <a:pPr lvl="1"/>
            <a:r>
              <a:rPr lang="en-US" sz="1200" dirty="0"/>
              <a:t>earlier </a:t>
            </a:r>
            <a:r>
              <a:rPr lang="en-US" sz="1200" dirty="0" smtClean="0"/>
              <a:t>engagement of PLHIV</a:t>
            </a:r>
          </a:p>
          <a:p>
            <a:pPr lvl="1"/>
            <a:endParaRPr lang="en-US" sz="1200" dirty="0" smtClean="0"/>
          </a:p>
          <a:p>
            <a:r>
              <a:rPr lang="en-US" sz="1600" dirty="0" smtClean="0"/>
              <a:t>Relatively high mortality on treatment shortly after the rollout of ART</a:t>
            </a:r>
            <a:endParaRPr lang="en-US" sz="1600" dirty="0"/>
          </a:p>
          <a:p>
            <a:pPr marL="342900" lvl="1" indent="0">
              <a:buNone/>
            </a:pPr>
            <a:endParaRPr lang="en-US" sz="900" dirty="0"/>
          </a:p>
        </p:txBody>
      </p:sp>
      <p:sp>
        <p:nvSpPr>
          <p:cNvPr id="19" name="Text Placeholder 2"/>
          <p:cNvSpPr txBox="1">
            <a:spLocks/>
          </p:cNvSpPr>
          <p:nvPr/>
        </p:nvSpPr>
        <p:spPr>
          <a:xfrm>
            <a:off x="195072" y="115741"/>
            <a:ext cx="6580866" cy="668337"/>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2700" dirty="0" smtClean="0">
                <a:solidFill>
                  <a:schemeClr val="bg1"/>
                </a:solidFill>
                <a:latin typeface="Arial Black" panose="020B0A04020102020204" pitchFamily="34" charset="0"/>
              </a:rPr>
              <a:t>Rapid declines in the mortality rates of PLHIV </a:t>
            </a:r>
            <a:endParaRPr lang="en-GB" sz="2700" dirty="0">
              <a:solidFill>
                <a:schemeClr val="bg1"/>
              </a:solidFill>
              <a:latin typeface="Arial Black" panose="020B0A04020102020204" pitchFamily="34" charset="0"/>
            </a:endParaRPr>
          </a:p>
        </p:txBody>
      </p:sp>
    </p:spTree>
    <p:extLst>
      <p:ext uri="{BB962C8B-B14F-4D97-AF65-F5344CB8AC3E}">
        <p14:creationId xmlns:p14="http://schemas.microsoft.com/office/powerpoint/2010/main" val="39548103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15986" y="1682999"/>
            <a:ext cx="3228014" cy="4081275"/>
          </a:xfrm>
        </p:spPr>
        <p:txBody>
          <a:bodyPr>
            <a:normAutofit/>
          </a:bodyPr>
          <a:lstStyle/>
          <a:p>
            <a:pPr marL="0" indent="0">
              <a:buNone/>
            </a:pPr>
            <a:r>
              <a:rPr lang="en-US" sz="1900" dirty="0" smtClean="0"/>
              <a:t>Adult LE Gains since ART </a:t>
            </a:r>
            <a:r>
              <a:rPr lang="en-US" sz="1900" dirty="0"/>
              <a:t>: </a:t>
            </a:r>
          </a:p>
          <a:p>
            <a:r>
              <a:rPr lang="en-US" sz="1700" dirty="0" smtClean="0"/>
              <a:t>10-14 years </a:t>
            </a:r>
          </a:p>
          <a:p>
            <a:endParaRPr lang="en-US" sz="1200" dirty="0"/>
          </a:p>
          <a:p>
            <a:pPr marL="0" indent="0">
              <a:buNone/>
            </a:pPr>
            <a:r>
              <a:rPr lang="en-US" sz="1900" dirty="0"/>
              <a:t>LE </a:t>
            </a:r>
            <a:r>
              <a:rPr lang="en-US" sz="1900" dirty="0" smtClean="0"/>
              <a:t>Deficit</a:t>
            </a:r>
            <a:r>
              <a:rPr lang="en-US" sz="1900" dirty="0"/>
              <a:t> </a:t>
            </a:r>
            <a:r>
              <a:rPr lang="en-US" sz="1900" dirty="0" smtClean="0"/>
              <a:t>as of mid 2014</a:t>
            </a:r>
            <a:endParaRPr lang="en-US" sz="1900" dirty="0"/>
          </a:p>
          <a:p>
            <a:r>
              <a:rPr lang="en-US" sz="1700" dirty="0"/>
              <a:t>Shortfall of the population-wide adult LE compared to HIV </a:t>
            </a:r>
            <a:r>
              <a:rPr lang="en-US" sz="1700" dirty="0" smtClean="0"/>
              <a:t>negatives </a:t>
            </a:r>
            <a:endParaRPr lang="en-US" sz="1700" dirty="0"/>
          </a:p>
          <a:p>
            <a:pPr>
              <a:buFont typeface="Arial" panose="020B0604020202020204" pitchFamily="34" charset="0"/>
              <a:buChar char="•"/>
            </a:pPr>
            <a:r>
              <a:rPr lang="en-US" sz="1700" dirty="0"/>
              <a:t>&lt; 2 years in </a:t>
            </a:r>
            <a:r>
              <a:rPr lang="en-US" sz="1700" dirty="0" smtClean="0"/>
              <a:t>eastern Africa</a:t>
            </a:r>
            <a:endParaRPr lang="en-US" sz="1700" dirty="0"/>
          </a:p>
          <a:p>
            <a:pPr>
              <a:buFont typeface="Arial" panose="020B0604020202020204" pitchFamily="34" charset="0"/>
              <a:buChar char="•"/>
            </a:pPr>
            <a:r>
              <a:rPr lang="en-US" sz="1700" dirty="0" smtClean="0"/>
              <a:t>4 </a:t>
            </a:r>
            <a:r>
              <a:rPr lang="en-US" sz="1700" dirty="0"/>
              <a:t>to 6 years in South Africa </a:t>
            </a:r>
            <a:endParaRPr lang="en-US" sz="1500" dirty="0"/>
          </a:p>
          <a:p>
            <a:pPr marL="342900" lvl="1" indent="0">
              <a:buNone/>
            </a:pPr>
            <a:endParaRPr lang="en-US" sz="2000" dirty="0"/>
          </a:p>
        </p:txBody>
      </p:sp>
      <p:sp>
        <p:nvSpPr>
          <p:cNvPr id="8" name="TextBox 7"/>
          <p:cNvSpPr txBox="1"/>
          <p:nvPr/>
        </p:nvSpPr>
        <p:spPr>
          <a:xfrm>
            <a:off x="7428416" y="6442945"/>
            <a:ext cx="2327856" cy="219291"/>
          </a:xfrm>
          <a:prstGeom prst="rect">
            <a:avLst/>
          </a:prstGeom>
          <a:noFill/>
        </p:spPr>
        <p:txBody>
          <a:bodyPr wrap="square" rtlCol="0">
            <a:spAutoFit/>
          </a:bodyPr>
          <a:lstStyle/>
          <a:p>
            <a:r>
              <a:rPr lang="en-US" sz="825" dirty="0" err="1"/>
              <a:t>Reniers</a:t>
            </a:r>
            <a:r>
              <a:rPr lang="en-US" sz="825" dirty="0"/>
              <a:t>, Eaton et al (2015) </a:t>
            </a:r>
            <a:r>
              <a:rPr lang="en-US" sz="825" dirty="0" smtClean="0"/>
              <a:t>CROI</a:t>
            </a:r>
            <a:endParaRPr lang="en-GB" sz="1350" dirty="0"/>
          </a:p>
        </p:txBody>
      </p:sp>
      <p:sp>
        <p:nvSpPr>
          <p:cNvPr id="5" name="Rectangle 4"/>
          <p:cNvSpPr/>
          <p:nvPr/>
        </p:nvSpPr>
        <p:spPr>
          <a:xfrm>
            <a:off x="381312" y="100275"/>
            <a:ext cx="6242226" cy="830997"/>
          </a:xfrm>
          <a:prstGeom prst="rect">
            <a:avLst/>
          </a:prstGeom>
        </p:spPr>
        <p:txBody>
          <a:bodyPr wrap="square">
            <a:spAutoFit/>
          </a:bodyPr>
          <a:lstStyle/>
          <a:p>
            <a:r>
              <a:rPr lang="en-US" sz="2400" dirty="0" smtClean="0">
                <a:solidFill>
                  <a:schemeClr val="bg1"/>
                </a:solidFill>
                <a:latin typeface="Arial Black" panose="020B0A04020102020204" pitchFamily="34" charset="0"/>
              </a:rPr>
              <a:t>Life expectancy (LE) gains in excess of 10 years in all study sites</a:t>
            </a:r>
            <a:endParaRPr lang="en-GB" sz="2400" dirty="0">
              <a:solidFill>
                <a:schemeClr val="bg1"/>
              </a:solidFill>
              <a:latin typeface="Arial Black" panose="020B0A04020102020204" pitchFamily="34" charset="0"/>
            </a:endParaRPr>
          </a:p>
        </p:txBody>
      </p:sp>
      <p:pic>
        <p:nvPicPr>
          <p:cNvPr id="4" name="Picture 3"/>
          <p:cNvPicPr>
            <a:picLocks noChangeAspect="1"/>
          </p:cNvPicPr>
          <p:nvPr/>
        </p:nvPicPr>
        <p:blipFill rotWithShape="1">
          <a:blip r:embed="rId3"/>
          <a:srcRect l="4005" b="16165"/>
          <a:stretch/>
        </p:blipFill>
        <p:spPr>
          <a:xfrm>
            <a:off x="-70798" y="1697348"/>
            <a:ext cx="5927923" cy="3797003"/>
          </a:xfrm>
          <a:prstGeom prst="rect">
            <a:avLst/>
          </a:prstGeom>
        </p:spPr>
      </p:pic>
      <p:cxnSp>
        <p:nvCxnSpPr>
          <p:cNvPr id="10" name="Straight Arrow Connector 9"/>
          <p:cNvCxnSpPr/>
          <p:nvPr/>
        </p:nvCxnSpPr>
        <p:spPr>
          <a:xfrm>
            <a:off x="3639679" y="1712531"/>
            <a:ext cx="433843" cy="2497"/>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1" name="Straight Arrow Connector 10"/>
          <p:cNvCxnSpPr/>
          <p:nvPr/>
        </p:nvCxnSpPr>
        <p:spPr>
          <a:xfrm flipH="1">
            <a:off x="3185604" y="1716321"/>
            <a:ext cx="395215" cy="4824"/>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2" name="TextBox 11"/>
          <p:cNvSpPr txBox="1"/>
          <p:nvPr/>
        </p:nvSpPr>
        <p:spPr>
          <a:xfrm>
            <a:off x="4033767" y="1543460"/>
            <a:ext cx="927370" cy="369332"/>
          </a:xfrm>
          <a:prstGeom prst="rect">
            <a:avLst/>
          </a:prstGeom>
          <a:noFill/>
        </p:spPr>
        <p:txBody>
          <a:bodyPr wrap="none" rtlCol="0">
            <a:spAutoFit/>
          </a:bodyPr>
          <a:lstStyle/>
          <a:p>
            <a:r>
              <a:rPr lang="en-US" dirty="0" smtClean="0">
                <a:solidFill>
                  <a:schemeClr val="accent1"/>
                </a:solidFill>
              </a:rPr>
              <a:t>LE gains</a:t>
            </a:r>
            <a:endParaRPr lang="en-GB" dirty="0">
              <a:solidFill>
                <a:schemeClr val="accent1"/>
              </a:solidFill>
            </a:endParaRPr>
          </a:p>
        </p:txBody>
      </p:sp>
      <p:sp>
        <p:nvSpPr>
          <p:cNvPr id="13" name="TextBox 12"/>
          <p:cNvSpPr txBox="1"/>
          <p:nvPr/>
        </p:nvSpPr>
        <p:spPr>
          <a:xfrm>
            <a:off x="1155251" y="1530362"/>
            <a:ext cx="2076531" cy="369332"/>
          </a:xfrm>
          <a:prstGeom prst="rect">
            <a:avLst/>
          </a:prstGeom>
          <a:noFill/>
        </p:spPr>
        <p:txBody>
          <a:bodyPr wrap="none" rtlCol="0">
            <a:spAutoFit/>
          </a:bodyPr>
          <a:lstStyle/>
          <a:p>
            <a:r>
              <a:rPr lang="en-US" dirty="0" smtClean="0">
                <a:solidFill>
                  <a:srgbClr val="C00000"/>
                </a:solidFill>
              </a:rPr>
              <a:t>Remaining LE deficit</a:t>
            </a:r>
            <a:endParaRPr lang="en-GB" dirty="0">
              <a:solidFill>
                <a:srgbClr val="C00000"/>
              </a:solidFill>
            </a:endParaRPr>
          </a:p>
        </p:txBody>
      </p:sp>
      <p:cxnSp>
        <p:nvCxnSpPr>
          <p:cNvPr id="14" name="Straight Connector 13"/>
          <p:cNvCxnSpPr/>
          <p:nvPr/>
        </p:nvCxnSpPr>
        <p:spPr>
          <a:xfrm>
            <a:off x="3609552" y="1919616"/>
            <a:ext cx="0" cy="3191945"/>
          </a:xfrm>
          <a:prstGeom prst="line">
            <a:avLst/>
          </a:prstGeom>
          <a:ln w="19050">
            <a:solidFill>
              <a:schemeClr val="tx1"/>
            </a:solidFill>
          </a:ln>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3270267" y="5276309"/>
            <a:ext cx="738824" cy="338554"/>
          </a:xfrm>
          <a:prstGeom prst="rect">
            <a:avLst/>
          </a:prstGeom>
          <a:noFill/>
        </p:spPr>
        <p:txBody>
          <a:bodyPr wrap="square" rtlCol="0">
            <a:spAutoFit/>
          </a:bodyPr>
          <a:lstStyle/>
          <a:p>
            <a:r>
              <a:rPr lang="en-US" sz="1600" dirty="0" smtClean="0"/>
              <a:t>Years</a:t>
            </a:r>
            <a:endParaRPr lang="en-GB" dirty="0"/>
          </a:p>
        </p:txBody>
      </p:sp>
    </p:spTree>
    <p:extLst>
      <p:ext uri="{BB962C8B-B14F-4D97-AF65-F5344CB8AC3E}">
        <p14:creationId xmlns:p14="http://schemas.microsoft.com/office/powerpoint/2010/main" val="12666103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721" y="1172569"/>
            <a:ext cx="5491634" cy="723424"/>
          </a:xfrm>
        </p:spPr>
        <p:txBody>
          <a:bodyPr>
            <a:noAutofit/>
          </a:bodyPr>
          <a:lstStyle/>
          <a:p>
            <a:r>
              <a:rPr lang="en-US" sz="1800" smtClean="0"/>
              <a:t>Age-cause decomposition of the LE gains between </a:t>
            </a:r>
            <a:r>
              <a:rPr lang="en-GB" sz="1600" smtClean="0"/>
              <a:t>2001/’04  and  2011/’14, </a:t>
            </a:r>
            <a:r>
              <a:rPr lang="en-US" sz="1600" smtClean="0"/>
              <a:t>uMkhanyakude (RSA)</a:t>
            </a:r>
            <a:r>
              <a:rPr lang="en-US" sz="1800" smtClean="0"/>
              <a:t/>
            </a:r>
            <a:br>
              <a:rPr lang="en-US" sz="1800" smtClean="0"/>
            </a:br>
            <a:endParaRPr lang="en-GB" sz="4800" dirty="0"/>
          </a:p>
        </p:txBody>
      </p:sp>
      <p:sp>
        <p:nvSpPr>
          <p:cNvPr id="6" name="TextBox 5"/>
          <p:cNvSpPr txBox="1"/>
          <p:nvPr/>
        </p:nvSpPr>
        <p:spPr>
          <a:xfrm>
            <a:off x="7668246" y="6542538"/>
            <a:ext cx="2418347" cy="253916"/>
          </a:xfrm>
          <a:prstGeom prst="rect">
            <a:avLst/>
          </a:prstGeom>
          <a:noFill/>
        </p:spPr>
        <p:txBody>
          <a:bodyPr wrap="square" rtlCol="0">
            <a:spAutoFit/>
          </a:bodyPr>
          <a:lstStyle/>
          <a:p>
            <a:r>
              <a:rPr lang="en-US" sz="1050" dirty="0"/>
              <a:t>IAS Poster </a:t>
            </a:r>
            <a:r>
              <a:rPr lang="en-GB" sz="1050" dirty="0"/>
              <a:t>TUPEC132</a:t>
            </a:r>
          </a:p>
        </p:txBody>
      </p:sp>
      <p:sp>
        <p:nvSpPr>
          <p:cNvPr id="7" name="Content Placeholder 2"/>
          <p:cNvSpPr>
            <a:spLocks noGrp="1"/>
          </p:cNvSpPr>
          <p:nvPr>
            <p:ph idx="1"/>
          </p:nvPr>
        </p:nvSpPr>
        <p:spPr>
          <a:xfrm>
            <a:off x="6100549" y="1916319"/>
            <a:ext cx="2899072" cy="3394472"/>
          </a:xfrm>
        </p:spPr>
        <p:txBody>
          <a:bodyPr>
            <a:normAutofit/>
          </a:bodyPr>
          <a:lstStyle/>
          <a:p>
            <a:pPr marL="0" indent="0">
              <a:buNone/>
            </a:pPr>
            <a:r>
              <a:rPr lang="en-US" sz="1600" dirty="0"/>
              <a:t>Interpretation: bars quantify the contribution of each </a:t>
            </a:r>
            <a:r>
              <a:rPr lang="en-US" sz="1600" dirty="0" smtClean="0"/>
              <a:t>age and cause </a:t>
            </a:r>
            <a:r>
              <a:rPr lang="en-US" sz="1600" dirty="0"/>
              <a:t>group to the overall LE gain in years  </a:t>
            </a:r>
          </a:p>
          <a:p>
            <a:pPr lvl="1"/>
            <a:endParaRPr lang="en-US" sz="1400" dirty="0"/>
          </a:p>
          <a:p>
            <a:pPr marL="0" indent="0">
              <a:buNone/>
            </a:pPr>
            <a:r>
              <a:rPr lang="en-US" sz="1600" dirty="0" smtClean="0"/>
              <a:t>Findings:</a:t>
            </a:r>
          </a:p>
          <a:p>
            <a:r>
              <a:rPr lang="en-US" sz="1600" dirty="0" smtClean="0"/>
              <a:t>HIV </a:t>
            </a:r>
            <a:r>
              <a:rPr lang="en-US" sz="1600" dirty="0"/>
              <a:t>and pulmonary TB account for &gt;80% of the LE gains since </a:t>
            </a:r>
            <a:r>
              <a:rPr lang="en-US" sz="1600" dirty="0" smtClean="0"/>
              <a:t>ART</a:t>
            </a:r>
            <a:endParaRPr lang="en-US" sz="1600" dirty="0"/>
          </a:p>
          <a:p>
            <a:r>
              <a:rPr lang="en-US" sz="1600" dirty="0"/>
              <a:t>10% is due to a reduction in injuries (</a:t>
            </a:r>
            <a:r>
              <a:rPr lang="en-US" sz="1600" dirty="0" smtClean="0"/>
              <a:t>men)</a:t>
            </a:r>
            <a:endParaRPr lang="en-US" sz="1400" dirty="0"/>
          </a:p>
        </p:txBody>
      </p:sp>
      <p:pic>
        <p:nvPicPr>
          <p:cNvPr id="8" name="Picture 7"/>
          <p:cNvPicPr/>
          <p:nvPr/>
        </p:nvPicPr>
        <p:blipFill>
          <a:blip r:embed="rId3">
            <a:extLst>
              <a:ext uri="{28A0092B-C50C-407E-A947-70E740481C1C}">
                <a14:useLocalDpi xmlns:a14="http://schemas.microsoft.com/office/drawing/2010/main" val="0"/>
              </a:ext>
            </a:extLst>
          </a:blip>
          <a:srcRect/>
          <a:stretch>
            <a:fillRect/>
          </a:stretch>
        </p:blipFill>
        <p:spPr bwMode="auto">
          <a:xfrm>
            <a:off x="142584" y="1822941"/>
            <a:ext cx="5669771" cy="4127350"/>
          </a:xfrm>
          <a:prstGeom prst="rect">
            <a:avLst/>
          </a:prstGeom>
          <a:noFill/>
        </p:spPr>
      </p:pic>
      <p:sp>
        <p:nvSpPr>
          <p:cNvPr id="3" name="Rectangle 2"/>
          <p:cNvSpPr/>
          <p:nvPr/>
        </p:nvSpPr>
        <p:spPr>
          <a:xfrm>
            <a:off x="320721" y="62382"/>
            <a:ext cx="6544101" cy="830997"/>
          </a:xfrm>
          <a:prstGeom prst="rect">
            <a:avLst/>
          </a:prstGeom>
        </p:spPr>
        <p:txBody>
          <a:bodyPr wrap="square">
            <a:spAutoFit/>
          </a:bodyPr>
          <a:lstStyle/>
          <a:p>
            <a:r>
              <a:rPr lang="en-US" sz="2400" dirty="0" smtClean="0">
                <a:solidFill>
                  <a:schemeClr val="bg1"/>
                </a:solidFill>
                <a:latin typeface="Arial Black" panose="020B0A04020102020204" pitchFamily="34" charset="0"/>
              </a:rPr>
              <a:t>Reduction in HIV and TB mortality account for almost all of the LE gains </a:t>
            </a:r>
            <a:endParaRPr lang="en-GB" sz="2800" dirty="0">
              <a:solidFill>
                <a:schemeClr val="bg1"/>
              </a:solidFill>
              <a:latin typeface="Arial Black" panose="020B0A04020102020204" pitchFamily="34" charset="0"/>
            </a:endParaRPr>
          </a:p>
        </p:txBody>
      </p:sp>
      <p:cxnSp>
        <p:nvCxnSpPr>
          <p:cNvPr id="9" name="Straight Connector 8"/>
          <p:cNvCxnSpPr/>
          <p:nvPr/>
        </p:nvCxnSpPr>
        <p:spPr>
          <a:xfrm>
            <a:off x="2406722" y="2092525"/>
            <a:ext cx="0" cy="2727297"/>
          </a:xfrm>
          <a:prstGeom prst="line">
            <a:avLst/>
          </a:prstGeom>
          <a:ln w="190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3576889" y="2085904"/>
            <a:ext cx="0" cy="2727297"/>
          </a:xfrm>
          <a:prstGeom prst="line">
            <a:avLst/>
          </a:prstGeom>
          <a:ln w="190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0952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H:\Long term trends in ART\agecause_def_11142.png"/>
          <p:cNvPicPr/>
          <p:nvPr/>
        </p:nvPicPr>
        <p:blipFill>
          <a:blip r:embed="rId3">
            <a:extLst>
              <a:ext uri="{28A0092B-C50C-407E-A947-70E740481C1C}">
                <a14:useLocalDpi xmlns:a14="http://schemas.microsoft.com/office/drawing/2010/main" val="0"/>
              </a:ext>
            </a:extLst>
          </a:blip>
          <a:srcRect/>
          <a:stretch>
            <a:fillRect/>
          </a:stretch>
        </p:blipFill>
        <p:spPr bwMode="auto">
          <a:xfrm>
            <a:off x="150979" y="1847759"/>
            <a:ext cx="5667375" cy="4124325"/>
          </a:xfrm>
          <a:prstGeom prst="rect">
            <a:avLst/>
          </a:prstGeom>
          <a:noFill/>
          <a:ln>
            <a:noFill/>
          </a:ln>
        </p:spPr>
      </p:pic>
      <p:sp>
        <p:nvSpPr>
          <p:cNvPr id="5" name="TextBox 4"/>
          <p:cNvSpPr txBox="1"/>
          <p:nvPr/>
        </p:nvSpPr>
        <p:spPr>
          <a:xfrm>
            <a:off x="7490822" y="6487946"/>
            <a:ext cx="2418347" cy="253916"/>
          </a:xfrm>
          <a:prstGeom prst="rect">
            <a:avLst/>
          </a:prstGeom>
          <a:noFill/>
        </p:spPr>
        <p:txBody>
          <a:bodyPr wrap="square" rtlCol="0">
            <a:spAutoFit/>
          </a:bodyPr>
          <a:lstStyle/>
          <a:p>
            <a:r>
              <a:rPr lang="en-US" sz="1050" dirty="0" smtClean="0"/>
              <a:t>2016 IAS </a:t>
            </a:r>
            <a:r>
              <a:rPr lang="en-US" sz="1050" dirty="0"/>
              <a:t>Poster </a:t>
            </a:r>
            <a:r>
              <a:rPr lang="en-GB" sz="1050" dirty="0"/>
              <a:t>TUPEC132</a:t>
            </a:r>
          </a:p>
        </p:txBody>
      </p:sp>
      <p:sp>
        <p:nvSpPr>
          <p:cNvPr id="4" name="Rectangle 3"/>
          <p:cNvSpPr/>
          <p:nvPr/>
        </p:nvSpPr>
        <p:spPr>
          <a:xfrm>
            <a:off x="314324" y="87658"/>
            <a:ext cx="6414021" cy="830997"/>
          </a:xfrm>
          <a:prstGeom prst="rect">
            <a:avLst/>
          </a:prstGeom>
        </p:spPr>
        <p:txBody>
          <a:bodyPr wrap="square">
            <a:spAutoFit/>
          </a:bodyPr>
          <a:lstStyle/>
          <a:p>
            <a:r>
              <a:rPr lang="en-US" sz="2400" dirty="0" smtClean="0">
                <a:solidFill>
                  <a:schemeClr val="bg1"/>
                </a:solidFill>
                <a:latin typeface="Arial Black" panose="020B0A04020102020204" pitchFamily="34" charset="0"/>
              </a:rPr>
              <a:t>HIV and TB mortality still account for most of the LE deficit </a:t>
            </a:r>
            <a:endParaRPr lang="en-GB" sz="2800" dirty="0">
              <a:solidFill>
                <a:schemeClr val="bg1"/>
              </a:solidFill>
              <a:latin typeface="Arial Black" panose="020B0A04020102020204" pitchFamily="34" charset="0"/>
            </a:endParaRPr>
          </a:p>
        </p:txBody>
      </p:sp>
      <p:sp>
        <p:nvSpPr>
          <p:cNvPr id="8" name="Title 1"/>
          <p:cNvSpPr txBox="1">
            <a:spLocks/>
          </p:cNvSpPr>
          <p:nvPr/>
        </p:nvSpPr>
        <p:spPr>
          <a:xfrm>
            <a:off x="354016" y="1272526"/>
            <a:ext cx="5491634" cy="723424"/>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800" dirty="0" smtClean="0"/>
              <a:t>Age-cause decomposition of the LE deficit in </a:t>
            </a:r>
            <a:r>
              <a:rPr lang="en-GB" sz="1600" dirty="0" smtClean="0"/>
              <a:t>2011</a:t>
            </a:r>
            <a:r>
              <a:rPr lang="en-GB" sz="1600" dirty="0"/>
              <a:t>-</a:t>
            </a:r>
            <a:r>
              <a:rPr lang="en-GB" sz="1600" dirty="0" smtClean="0"/>
              <a:t>’14, </a:t>
            </a:r>
            <a:r>
              <a:rPr lang="en-US" sz="1600" dirty="0" smtClean="0"/>
              <a:t>uMkhanyakude (RSA)</a:t>
            </a:r>
            <a:r>
              <a:rPr lang="en-US" sz="1800" dirty="0" smtClean="0"/>
              <a:t/>
            </a:r>
            <a:br>
              <a:rPr lang="en-US" sz="1800" dirty="0" smtClean="0"/>
            </a:br>
            <a:endParaRPr lang="en-GB" sz="4800" dirty="0"/>
          </a:p>
        </p:txBody>
      </p:sp>
      <p:sp>
        <p:nvSpPr>
          <p:cNvPr id="10" name="Rectangle 9"/>
          <p:cNvSpPr/>
          <p:nvPr/>
        </p:nvSpPr>
        <p:spPr>
          <a:xfrm>
            <a:off x="6057809" y="2049067"/>
            <a:ext cx="3193577" cy="584775"/>
          </a:xfrm>
          <a:prstGeom prst="rect">
            <a:avLst/>
          </a:prstGeom>
        </p:spPr>
        <p:txBody>
          <a:bodyPr wrap="square">
            <a:spAutoFit/>
          </a:bodyPr>
          <a:lstStyle/>
          <a:p>
            <a:r>
              <a:rPr lang="en-US" sz="1600" dirty="0" smtClean="0"/>
              <a:t>HIV </a:t>
            </a:r>
            <a:r>
              <a:rPr lang="en-US" sz="1600" dirty="0"/>
              <a:t>and pulmonary TB account for &gt;80% of the </a:t>
            </a:r>
            <a:r>
              <a:rPr lang="en-US" sz="1600" dirty="0" smtClean="0"/>
              <a:t>remaining LE deficit</a:t>
            </a:r>
            <a:endParaRPr lang="en-US" sz="1600" dirty="0"/>
          </a:p>
        </p:txBody>
      </p:sp>
      <p:cxnSp>
        <p:nvCxnSpPr>
          <p:cNvPr id="9" name="Straight Connector 8"/>
          <p:cNvCxnSpPr/>
          <p:nvPr/>
        </p:nvCxnSpPr>
        <p:spPr>
          <a:xfrm>
            <a:off x="3613994" y="2107096"/>
            <a:ext cx="0" cy="2727297"/>
          </a:xfrm>
          <a:prstGeom prst="line">
            <a:avLst/>
          </a:prstGeom>
          <a:ln w="190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2382869" y="2124329"/>
            <a:ext cx="0" cy="2727297"/>
          </a:xfrm>
          <a:prstGeom prst="line">
            <a:avLst/>
          </a:prstGeom>
          <a:ln w="190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750423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773927" y="1382583"/>
            <a:ext cx="3370073" cy="4577798"/>
          </a:xfrm>
        </p:spPr>
        <p:txBody>
          <a:bodyPr/>
          <a:lstStyle/>
          <a:p>
            <a:pPr marL="0" indent="0">
              <a:buNone/>
            </a:pPr>
            <a:r>
              <a:rPr lang="en-US" sz="1600" dirty="0" smtClean="0"/>
              <a:t>LE change in the absence of ART: </a:t>
            </a:r>
          </a:p>
          <a:p>
            <a:r>
              <a:rPr lang="en-US" sz="1400" dirty="0"/>
              <a:t>C</a:t>
            </a:r>
            <a:r>
              <a:rPr lang="en-US" sz="1400" dirty="0" smtClean="0"/>
              <a:t>hanges in background mortality </a:t>
            </a:r>
          </a:p>
          <a:p>
            <a:r>
              <a:rPr lang="en-US" sz="1400" dirty="0" smtClean="0"/>
              <a:t>Historical changes in HIV incidence </a:t>
            </a:r>
          </a:p>
          <a:p>
            <a:endParaRPr lang="en-US" sz="1500" dirty="0"/>
          </a:p>
          <a:p>
            <a:pPr marL="0" indent="0">
              <a:buNone/>
            </a:pPr>
            <a:r>
              <a:rPr lang="en-US" sz="1500" dirty="0" smtClean="0"/>
              <a:t>Model no-ART counterfactual LE, and estimate:</a:t>
            </a:r>
          </a:p>
          <a:p>
            <a:r>
              <a:rPr lang="en-US" sz="1500" dirty="0" smtClean="0"/>
              <a:t>LE change without ART</a:t>
            </a:r>
            <a:endParaRPr lang="en-US" sz="1500" dirty="0"/>
          </a:p>
          <a:p>
            <a:r>
              <a:rPr lang="en-US" sz="1500" dirty="0" smtClean="0"/>
              <a:t>The net contribution of ART</a:t>
            </a:r>
          </a:p>
          <a:p>
            <a:endParaRPr lang="en-US" sz="1500" dirty="0"/>
          </a:p>
          <a:p>
            <a:pPr marL="0" indent="0">
              <a:buNone/>
            </a:pPr>
            <a:r>
              <a:rPr lang="en-US" sz="1500" dirty="0" smtClean="0"/>
              <a:t>Findings: </a:t>
            </a:r>
          </a:p>
          <a:p>
            <a:r>
              <a:rPr lang="en-US" sz="1500" dirty="0" smtClean="0"/>
              <a:t>Without ART LE would have decreased further in RSA, but increased in eastern Africa</a:t>
            </a:r>
          </a:p>
          <a:p>
            <a:r>
              <a:rPr lang="en-US" sz="1500" dirty="0" smtClean="0"/>
              <a:t>Net LE gains due to ART</a:t>
            </a:r>
          </a:p>
          <a:p>
            <a:pPr lvl="1"/>
            <a:r>
              <a:rPr lang="en-US" sz="1100" dirty="0" smtClean="0"/>
              <a:t>~20 years in South Africa </a:t>
            </a:r>
          </a:p>
          <a:p>
            <a:pPr lvl="1"/>
            <a:r>
              <a:rPr lang="en-US" sz="1100" dirty="0" smtClean="0"/>
              <a:t>~8 years in eastern African studies </a:t>
            </a:r>
          </a:p>
          <a:p>
            <a:endParaRPr lang="en-US" sz="1500" dirty="0"/>
          </a:p>
          <a:p>
            <a:pPr marL="0" indent="0">
              <a:buNone/>
            </a:pPr>
            <a:endParaRPr lang="en-US" sz="1500" dirty="0" smtClean="0"/>
          </a:p>
          <a:p>
            <a:pPr marL="0" indent="0">
              <a:buNone/>
            </a:pPr>
            <a:endParaRPr lang="en-US" sz="1500" dirty="0" smtClean="0"/>
          </a:p>
          <a:p>
            <a:pPr lvl="1"/>
            <a:endParaRPr lang="en-US" sz="1050" dirty="0"/>
          </a:p>
          <a:p>
            <a:pPr lvl="1"/>
            <a:endParaRPr lang="en-GB" dirty="0"/>
          </a:p>
        </p:txBody>
      </p:sp>
      <p:sp>
        <p:nvSpPr>
          <p:cNvPr id="7" name="TextBox 6"/>
          <p:cNvSpPr txBox="1"/>
          <p:nvPr/>
        </p:nvSpPr>
        <p:spPr>
          <a:xfrm>
            <a:off x="7466616" y="6619395"/>
            <a:ext cx="2327856" cy="219291"/>
          </a:xfrm>
          <a:prstGeom prst="rect">
            <a:avLst/>
          </a:prstGeom>
          <a:noFill/>
        </p:spPr>
        <p:txBody>
          <a:bodyPr wrap="square" rtlCol="0">
            <a:spAutoFit/>
          </a:bodyPr>
          <a:lstStyle/>
          <a:p>
            <a:r>
              <a:rPr lang="en-US" sz="825" dirty="0" err="1"/>
              <a:t>Reniers</a:t>
            </a:r>
            <a:r>
              <a:rPr lang="en-US" sz="825" dirty="0"/>
              <a:t>, Eaton et al (2015) CROI</a:t>
            </a:r>
            <a:endParaRPr lang="en-GB" sz="1350" dirty="0"/>
          </a:p>
        </p:txBody>
      </p:sp>
      <p:sp>
        <p:nvSpPr>
          <p:cNvPr id="6" name="Rectangle 5"/>
          <p:cNvSpPr/>
          <p:nvPr/>
        </p:nvSpPr>
        <p:spPr>
          <a:xfrm>
            <a:off x="184245" y="116334"/>
            <a:ext cx="6039134" cy="830997"/>
          </a:xfrm>
          <a:prstGeom prst="rect">
            <a:avLst/>
          </a:prstGeom>
        </p:spPr>
        <p:txBody>
          <a:bodyPr wrap="square">
            <a:spAutoFit/>
          </a:bodyPr>
          <a:lstStyle/>
          <a:p>
            <a:r>
              <a:rPr lang="en-US" sz="2400" dirty="0" smtClean="0">
                <a:solidFill>
                  <a:schemeClr val="bg1"/>
                </a:solidFill>
                <a:latin typeface="Arial Black" panose="020B0A04020102020204" pitchFamily="34" charset="0"/>
              </a:rPr>
              <a:t>The LE gains attributable to ART are largest in South Afric</a:t>
            </a:r>
            <a:r>
              <a:rPr lang="en-US" sz="2400" dirty="0">
                <a:solidFill>
                  <a:schemeClr val="bg1"/>
                </a:solidFill>
                <a:latin typeface="Arial Black" panose="020B0A04020102020204" pitchFamily="34" charset="0"/>
              </a:rPr>
              <a:t>a</a:t>
            </a:r>
            <a:r>
              <a:rPr lang="en-US" sz="2400" dirty="0" smtClean="0">
                <a:solidFill>
                  <a:schemeClr val="bg1"/>
                </a:solidFill>
                <a:latin typeface="Arial Black" panose="020B0A04020102020204" pitchFamily="34" charset="0"/>
              </a:rPr>
              <a:t> </a:t>
            </a:r>
            <a:endParaRPr lang="en-GB" sz="2800" dirty="0">
              <a:solidFill>
                <a:schemeClr val="bg1"/>
              </a:solidFill>
              <a:latin typeface="Arial Black" panose="020B0A04020102020204" pitchFamily="34" charset="0"/>
            </a:endParaRPr>
          </a:p>
        </p:txBody>
      </p:sp>
      <p:grpSp>
        <p:nvGrpSpPr>
          <p:cNvPr id="12" name="Group 11"/>
          <p:cNvGrpSpPr/>
          <p:nvPr/>
        </p:nvGrpSpPr>
        <p:grpSpPr>
          <a:xfrm>
            <a:off x="0" y="1398310"/>
            <a:ext cx="5875010" cy="4115385"/>
            <a:chOff x="0" y="1398310"/>
            <a:chExt cx="5875010" cy="4115385"/>
          </a:xfrm>
        </p:grpSpPr>
        <p:pic>
          <p:nvPicPr>
            <p:cNvPr id="3" name="Picture 2"/>
            <p:cNvPicPr>
              <a:picLocks noChangeAspect="1"/>
            </p:cNvPicPr>
            <p:nvPr/>
          </p:nvPicPr>
          <p:blipFill rotWithShape="1">
            <a:blip r:embed="rId3"/>
            <a:srcRect l="4862" b="16847"/>
            <a:stretch/>
          </p:blipFill>
          <p:spPr>
            <a:xfrm>
              <a:off x="0" y="1747591"/>
              <a:ext cx="5875010" cy="3766104"/>
            </a:xfrm>
            <a:prstGeom prst="rect">
              <a:avLst/>
            </a:prstGeom>
          </p:spPr>
        </p:pic>
        <p:pic>
          <p:nvPicPr>
            <p:cNvPr id="8" name="Picture 7"/>
            <p:cNvPicPr>
              <a:picLocks noChangeAspect="1"/>
            </p:cNvPicPr>
            <p:nvPr/>
          </p:nvPicPr>
          <p:blipFill rotWithShape="1">
            <a:blip r:embed="rId3"/>
            <a:srcRect l="64320" t="87961" r="24069" b="6479"/>
            <a:stretch/>
          </p:blipFill>
          <p:spPr>
            <a:xfrm>
              <a:off x="1856096" y="1637732"/>
              <a:ext cx="717036" cy="251813"/>
            </a:xfrm>
            <a:prstGeom prst="rect">
              <a:avLst/>
            </a:prstGeom>
          </p:spPr>
        </p:pic>
        <p:pic>
          <p:nvPicPr>
            <p:cNvPr id="10" name="Picture 9"/>
            <p:cNvPicPr>
              <a:picLocks noChangeAspect="1"/>
            </p:cNvPicPr>
            <p:nvPr/>
          </p:nvPicPr>
          <p:blipFill rotWithShape="1">
            <a:blip r:embed="rId3"/>
            <a:srcRect l="64283" t="82686" r="24069" b="11472"/>
            <a:stretch/>
          </p:blipFill>
          <p:spPr>
            <a:xfrm>
              <a:off x="1855491" y="1413570"/>
              <a:ext cx="719257" cy="264590"/>
            </a:xfrm>
            <a:prstGeom prst="rect">
              <a:avLst/>
            </a:prstGeom>
          </p:spPr>
        </p:pic>
        <p:sp>
          <p:nvSpPr>
            <p:cNvPr id="11" name="Rectangle 10"/>
            <p:cNvSpPr/>
            <p:nvPr/>
          </p:nvSpPr>
          <p:spPr>
            <a:xfrm>
              <a:off x="2491244" y="1398310"/>
              <a:ext cx="2499659" cy="523220"/>
            </a:xfrm>
            <a:prstGeom prst="rect">
              <a:avLst/>
            </a:prstGeom>
          </p:spPr>
          <p:txBody>
            <a:bodyPr wrap="none">
              <a:spAutoFit/>
            </a:bodyPr>
            <a:lstStyle/>
            <a:p>
              <a:r>
                <a:rPr lang="en-US" sz="1400" dirty="0" smtClean="0"/>
                <a:t>Net LE gains attributable to ART</a:t>
              </a:r>
            </a:p>
            <a:p>
              <a:r>
                <a:rPr lang="en-US" sz="1400" dirty="0" smtClean="0"/>
                <a:t>LE change without ART</a:t>
              </a:r>
              <a:endParaRPr lang="en-GB" sz="1400" dirty="0"/>
            </a:p>
          </p:txBody>
        </p:sp>
      </p:grpSp>
      <p:cxnSp>
        <p:nvCxnSpPr>
          <p:cNvPr id="4" name="Straight Connector 3"/>
          <p:cNvCxnSpPr/>
          <p:nvPr/>
        </p:nvCxnSpPr>
        <p:spPr>
          <a:xfrm>
            <a:off x="3621945" y="1981200"/>
            <a:ext cx="0" cy="316460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388673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59286" y="1158061"/>
            <a:ext cx="5884793" cy="4307737"/>
          </a:xfrm>
          <a:prstGeom prst="rect">
            <a:avLst/>
          </a:prstGeom>
        </p:spPr>
      </p:pic>
      <p:pic>
        <p:nvPicPr>
          <p:cNvPr id="12" name="Picture 11"/>
          <p:cNvPicPr>
            <a:picLocks noChangeAspect="1"/>
          </p:cNvPicPr>
          <p:nvPr/>
        </p:nvPicPr>
        <p:blipFill rotWithShape="1">
          <a:blip r:embed="rId4"/>
          <a:srcRect l="16887" t="86505" r="14162" b="3883"/>
          <a:stretch/>
        </p:blipFill>
        <p:spPr>
          <a:xfrm>
            <a:off x="1234556" y="5326673"/>
            <a:ext cx="3528368" cy="360052"/>
          </a:xfrm>
          <a:prstGeom prst="rect">
            <a:avLst/>
          </a:prstGeom>
        </p:spPr>
      </p:pic>
      <p:sp>
        <p:nvSpPr>
          <p:cNvPr id="13" name="Rectangle 12"/>
          <p:cNvSpPr/>
          <p:nvPr/>
        </p:nvSpPr>
        <p:spPr>
          <a:xfrm>
            <a:off x="5760718" y="1476594"/>
            <a:ext cx="3437874" cy="3331681"/>
          </a:xfrm>
          <a:prstGeom prst="rect">
            <a:avLst/>
          </a:prstGeom>
        </p:spPr>
        <p:txBody>
          <a:bodyPr wrap="square">
            <a:spAutoFit/>
          </a:bodyPr>
          <a:lstStyle/>
          <a:p>
            <a:r>
              <a:rPr lang="en-US" sz="1600" dirty="0" smtClean="0"/>
              <a:t>ALPHA adult LE trends compared with national-level estimates (UNPD &amp; IHME) </a:t>
            </a:r>
          </a:p>
          <a:p>
            <a:endParaRPr lang="en-US" sz="1600" dirty="0"/>
          </a:p>
          <a:p>
            <a:r>
              <a:rPr lang="en-US" sz="1600" dirty="0" smtClean="0"/>
              <a:t>(much</a:t>
            </a:r>
            <a:r>
              <a:rPr lang="en-US" sz="1600" dirty="0"/>
              <a:t>) larger LE gains in the ALPHA Network partner sites: </a:t>
            </a:r>
          </a:p>
          <a:p>
            <a:pPr marL="100013" indent="-214313">
              <a:buFont typeface="Arial" panose="020B0604020202020204" pitchFamily="34" charset="0"/>
              <a:buChar char="•"/>
            </a:pPr>
            <a:r>
              <a:rPr lang="en-US" sz="1400" dirty="0"/>
              <a:t>Severe epidemics (e.g., Kisumu, uMkhanyakude)</a:t>
            </a:r>
          </a:p>
          <a:p>
            <a:pPr marL="100013" indent="-214313">
              <a:buFont typeface="Arial" panose="020B0604020202020204" pitchFamily="34" charset="0"/>
              <a:buChar char="•"/>
            </a:pPr>
            <a:r>
              <a:rPr lang="en-US" sz="1400" dirty="0"/>
              <a:t>High uptake of HTC </a:t>
            </a:r>
            <a:endParaRPr lang="en-US" sz="1400" dirty="0" smtClean="0"/>
          </a:p>
          <a:p>
            <a:pPr marL="100013" indent="-214313">
              <a:buFont typeface="Arial" panose="020B0604020202020204" pitchFamily="34" charset="0"/>
              <a:buChar char="•"/>
            </a:pPr>
            <a:endParaRPr lang="en-US" sz="1400" dirty="0" smtClean="0"/>
          </a:p>
          <a:p>
            <a:pPr marL="100013" indent="-214313">
              <a:buFont typeface="Arial" panose="020B0604020202020204" pitchFamily="34" charset="0"/>
              <a:buChar char="•"/>
            </a:pPr>
            <a:r>
              <a:rPr lang="en-US" sz="1600" dirty="0" smtClean="0"/>
              <a:t>Nonetheless … </a:t>
            </a:r>
            <a:r>
              <a:rPr lang="en-US" sz="1600" dirty="0"/>
              <a:t>is </a:t>
            </a:r>
            <a:r>
              <a:rPr lang="en-US" sz="1600" dirty="0" smtClean="0"/>
              <a:t>the impact </a:t>
            </a:r>
            <a:r>
              <a:rPr lang="en-US" sz="1600" dirty="0"/>
              <a:t>of ART sufficiently appreciated in estimates of UNPD &amp; IHME ?</a:t>
            </a:r>
          </a:p>
          <a:p>
            <a:pPr marL="557213" lvl="1" indent="-214313">
              <a:buFont typeface="Arial" panose="020B0604020202020204" pitchFamily="34" charset="0"/>
              <a:buChar char="•"/>
            </a:pPr>
            <a:endParaRPr lang="en-US" sz="1100" dirty="0"/>
          </a:p>
        </p:txBody>
      </p:sp>
      <p:sp>
        <p:nvSpPr>
          <p:cNvPr id="3" name="Rectangle 2"/>
          <p:cNvSpPr/>
          <p:nvPr/>
        </p:nvSpPr>
        <p:spPr>
          <a:xfrm>
            <a:off x="468350" y="178867"/>
            <a:ext cx="5809619" cy="461665"/>
          </a:xfrm>
          <a:prstGeom prst="rect">
            <a:avLst/>
          </a:prstGeom>
        </p:spPr>
        <p:txBody>
          <a:bodyPr wrap="square">
            <a:spAutoFit/>
          </a:bodyPr>
          <a:lstStyle/>
          <a:p>
            <a:r>
              <a:rPr lang="en-US" sz="2400" dirty="0" smtClean="0">
                <a:solidFill>
                  <a:schemeClr val="bg1"/>
                </a:solidFill>
                <a:latin typeface="Arial Black" panose="020B0A04020102020204" pitchFamily="34" charset="0"/>
              </a:rPr>
              <a:t>A comparison worth making … </a:t>
            </a:r>
            <a:endParaRPr lang="en-GB" sz="2800" dirty="0">
              <a:solidFill>
                <a:schemeClr val="bg1"/>
              </a:solidFill>
              <a:latin typeface="Arial Black" panose="020B0A04020102020204" pitchFamily="34" charset="0"/>
            </a:endParaRPr>
          </a:p>
        </p:txBody>
      </p:sp>
    </p:spTree>
    <p:extLst>
      <p:ext uri="{BB962C8B-B14F-4D97-AF65-F5344CB8AC3E}">
        <p14:creationId xmlns:p14="http://schemas.microsoft.com/office/powerpoint/2010/main" val="20262137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416194"/>
            <a:ext cx="7492666" cy="3841606"/>
          </a:xfrm>
        </p:spPr>
        <p:txBody>
          <a:bodyPr>
            <a:normAutofit fontScale="77500" lnSpcReduction="20000"/>
          </a:bodyPr>
          <a:lstStyle/>
          <a:p>
            <a:r>
              <a:rPr lang="en-US" sz="2200" dirty="0" smtClean="0"/>
              <a:t>National policies concerning ART generally exceed WHO guidelines </a:t>
            </a:r>
          </a:p>
          <a:p>
            <a:endParaRPr lang="en-US" sz="2200" dirty="0" smtClean="0"/>
          </a:p>
          <a:p>
            <a:r>
              <a:rPr lang="en-US" sz="2200" dirty="0" smtClean="0"/>
              <a:t>Considerable heterogeneity and mixed progress in implementation at health facility level </a:t>
            </a:r>
          </a:p>
          <a:p>
            <a:endParaRPr lang="en-US" sz="2200" dirty="0" smtClean="0"/>
          </a:p>
          <a:p>
            <a:r>
              <a:rPr lang="en-US" sz="2200" dirty="0" smtClean="0"/>
              <a:t>80% decline in the mortality rates of PLHIV (also in the ART naïve population)</a:t>
            </a:r>
          </a:p>
          <a:p>
            <a:endParaRPr lang="en-US" sz="2200" dirty="0" smtClean="0"/>
          </a:p>
          <a:p>
            <a:r>
              <a:rPr lang="en-US" sz="2200" dirty="0" smtClean="0"/>
              <a:t>Population-wide gains in the LE at age 15  &gt;1 years p.a. for total gains since ART between 10 and 14 years </a:t>
            </a:r>
          </a:p>
          <a:p>
            <a:pPr lvl="1"/>
            <a:r>
              <a:rPr lang="en-US" sz="1700" dirty="0" smtClean="0"/>
              <a:t>cf. post WWII Japan: 0.5 years p.a.</a:t>
            </a:r>
          </a:p>
          <a:p>
            <a:pPr lvl="1"/>
            <a:r>
              <a:rPr lang="en-US" sz="1700" dirty="0"/>
              <a:t>Net impact attributable to ART even larger in South </a:t>
            </a:r>
            <a:r>
              <a:rPr lang="en-US" sz="1700" dirty="0" smtClean="0"/>
              <a:t>Africa</a:t>
            </a:r>
          </a:p>
          <a:p>
            <a:pPr marL="342900" lvl="1" indent="0">
              <a:buNone/>
            </a:pPr>
            <a:r>
              <a:rPr lang="en-US" sz="2200" dirty="0" smtClean="0"/>
              <a:t> </a:t>
            </a:r>
          </a:p>
          <a:p>
            <a:r>
              <a:rPr lang="en-US" sz="2200" dirty="0" smtClean="0"/>
              <a:t>Residual burden of HIV mortality is now under 6 years in South Africa, and under 2 years in eastern African populations </a:t>
            </a:r>
          </a:p>
          <a:p>
            <a:pPr marL="457200" lvl="1" indent="0">
              <a:buNone/>
            </a:pPr>
            <a:endParaRPr lang="en-US" dirty="0" smtClean="0"/>
          </a:p>
        </p:txBody>
      </p:sp>
      <p:sp>
        <p:nvSpPr>
          <p:cNvPr id="4" name="Rectangle 3"/>
          <p:cNvSpPr/>
          <p:nvPr/>
        </p:nvSpPr>
        <p:spPr>
          <a:xfrm>
            <a:off x="468350" y="178867"/>
            <a:ext cx="5809619" cy="523220"/>
          </a:xfrm>
          <a:prstGeom prst="rect">
            <a:avLst/>
          </a:prstGeom>
        </p:spPr>
        <p:txBody>
          <a:bodyPr wrap="square">
            <a:spAutoFit/>
          </a:bodyPr>
          <a:lstStyle/>
          <a:p>
            <a:r>
              <a:rPr lang="en-US" sz="2800" dirty="0" smtClean="0">
                <a:solidFill>
                  <a:schemeClr val="bg1"/>
                </a:solidFill>
                <a:latin typeface="Arial Black" panose="020B0A04020102020204" pitchFamily="34" charset="0"/>
              </a:rPr>
              <a:t>The good news</a:t>
            </a:r>
            <a:endParaRPr lang="en-GB" sz="3200" dirty="0">
              <a:solidFill>
                <a:schemeClr val="bg1"/>
              </a:solidFill>
              <a:latin typeface="Arial Black" panose="020B0A04020102020204" pitchFamily="34" charset="0"/>
            </a:endParaRPr>
          </a:p>
        </p:txBody>
      </p:sp>
    </p:spTree>
    <p:extLst>
      <p:ext uri="{BB962C8B-B14F-4D97-AF65-F5344CB8AC3E}">
        <p14:creationId xmlns:p14="http://schemas.microsoft.com/office/powerpoint/2010/main" val="4551489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1437018"/>
            <a:ext cx="7772400" cy="2045222"/>
          </a:xfrm>
        </p:spPr>
        <p:txBody>
          <a:bodyPr/>
          <a:lstStyle/>
          <a:p>
            <a:r>
              <a:rPr lang="en-US" dirty="0"/>
              <a:t>The good </a:t>
            </a:r>
            <a:r>
              <a:rPr lang="en-US" dirty="0" smtClean="0"/>
              <a:t>news:</a:t>
            </a:r>
            <a:br>
              <a:rPr lang="en-US" dirty="0" smtClean="0"/>
            </a:br>
            <a:r>
              <a:rPr lang="en-US" dirty="0" smtClean="0"/>
              <a:t/>
            </a:r>
            <a:br>
              <a:rPr lang="en-US" dirty="0" smtClean="0"/>
            </a:br>
            <a:r>
              <a:rPr lang="en-US" sz="2800" cap="none" dirty="0" smtClean="0"/>
              <a:t>Expansion of policies and services and the rapidly shrinking burden of HIV mortality </a:t>
            </a:r>
            <a:r>
              <a:rPr lang="en-US" sz="2800" dirty="0"/>
              <a:t/>
            </a:r>
            <a:br>
              <a:rPr lang="en-US" sz="2800" dirty="0"/>
            </a:br>
            <a:endParaRPr lang="en-GB" cap="none" dirty="0"/>
          </a:p>
        </p:txBody>
      </p:sp>
      <p:sp>
        <p:nvSpPr>
          <p:cNvPr id="2" name="Text Placeholder 1"/>
          <p:cNvSpPr>
            <a:spLocks noGrp="1"/>
          </p:cNvSpPr>
          <p:nvPr>
            <p:ph type="body" idx="1"/>
          </p:nvPr>
        </p:nvSpPr>
        <p:spPr>
          <a:xfrm>
            <a:off x="722313" y="4055702"/>
            <a:ext cx="7920646" cy="2463130"/>
          </a:xfrm>
        </p:spPr>
        <p:txBody>
          <a:bodyPr anchor="t"/>
          <a:lstStyle/>
          <a:p>
            <a:r>
              <a:rPr lang="en-GB" dirty="0" err="1"/>
              <a:t>Malebogo</a:t>
            </a:r>
            <a:r>
              <a:rPr lang="en-GB" dirty="0"/>
              <a:t> </a:t>
            </a:r>
            <a:r>
              <a:rPr lang="en-GB" dirty="0" err="1" smtClean="0"/>
              <a:t>Tlhajoane</a:t>
            </a:r>
            <a:r>
              <a:rPr lang="en-GB" dirty="0" smtClean="0"/>
              <a:t> </a:t>
            </a:r>
          </a:p>
          <a:p>
            <a:r>
              <a:rPr lang="en-GB" dirty="0" smtClean="0"/>
              <a:t>Biomedical </a:t>
            </a:r>
            <a:r>
              <a:rPr lang="en-GB" dirty="0"/>
              <a:t>Research Training Institute, Zimbabwe</a:t>
            </a:r>
            <a:br>
              <a:rPr lang="en-GB" dirty="0"/>
            </a:br>
            <a:endParaRPr lang="en-GB" dirty="0" smtClean="0"/>
          </a:p>
          <a:p>
            <a:endParaRPr lang="en-GB" dirty="0" smtClean="0"/>
          </a:p>
          <a:p>
            <a:r>
              <a:rPr lang="en-GB" dirty="0" smtClean="0"/>
              <a:t>Georges </a:t>
            </a:r>
            <a:r>
              <a:rPr lang="en-GB" dirty="0" err="1" smtClean="0"/>
              <a:t>Reniers</a:t>
            </a:r>
            <a:r>
              <a:rPr lang="en-GB" dirty="0" smtClean="0"/>
              <a:t> </a:t>
            </a:r>
          </a:p>
          <a:p>
            <a:r>
              <a:rPr lang="en-GB" dirty="0" smtClean="0"/>
              <a:t>London </a:t>
            </a:r>
            <a:r>
              <a:rPr lang="en-GB" dirty="0"/>
              <a:t>School of Hygiene </a:t>
            </a:r>
            <a:r>
              <a:rPr lang="en-GB" dirty="0" smtClean="0"/>
              <a:t>&amp; </a:t>
            </a:r>
            <a:r>
              <a:rPr lang="en-GB" dirty="0"/>
              <a:t>Tropical </a:t>
            </a:r>
            <a:r>
              <a:rPr lang="en-GB" dirty="0" smtClean="0"/>
              <a:t>Medicine, UK </a:t>
            </a:r>
            <a:endParaRPr lang="en-US" dirty="0"/>
          </a:p>
        </p:txBody>
      </p:sp>
      <p:pic>
        <p:nvPicPr>
          <p:cNvPr id="3" name="Picture 2" descr="lshtm_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0296" y="5613984"/>
            <a:ext cx="1845745" cy="969319"/>
          </a:xfrm>
          <a:prstGeom prst="rect">
            <a:avLst/>
          </a:prstGeom>
        </p:spPr>
      </p:pic>
      <p:pic>
        <p:nvPicPr>
          <p:cNvPr id="5" name="Picture 4"/>
          <p:cNvPicPr>
            <a:picLocks noChangeAspect="1"/>
          </p:cNvPicPr>
          <p:nvPr/>
        </p:nvPicPr>
        <p:blipFill>
          <a:blip r:embed="rId4" cstate="print">
            <a:extLst>
              <a:ext uri="{BEBA8EAE-BF5A-486C-A8C5-ECC9F3942E4B}">
                <a14:imgProps xmlns:a14="http://schemas.microsoft.com/office/drawing/2010/main">
                  <a14:imgLayer r:embed="rId5">
                    <a14:imgEffect>
                      <a14:artisticPencilSketch/>
                    </a14:imgEffect>
                  </a14:imgLayer>
                </a14:imgProps>
              </a:ext>
              <a:ext uri="{28A0092B-C50C-407E-A947-70E740481C1C}">
                <a14:useLocalDpi xmlns:a14="http://schemas.microsoft.com/office/drawing/2010/main" val="0"/>
              </a:ext>
            </a:extLst>
          </a:blip>
          <a:stretch>
            <a:fillRect/>
          </a:stretch>
        </p:blipFill>
        <p:spPr>
          <a:xfrm>
            <a:off x="7045309" y="4137559"/>
            <a:ext cx="857859" cy="1149708"/>
          </a:xfrm>
          <a:prstGeom prst="rect">
            <a:avLst/>
          </a:prstGeom>
        </p:spPr>
      </p:pic>
    </p:spTree>
    <p:extLst>
      <p:ext uri="{BB962C8B-B14F-4D97-AF65-F5344CB8AC3E}">
        <p14:creationId xmlns:p14="http://schemas.microsoft.com/office/powerpoint/2010/main" val="30792613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345454"/>
            <a:ext cx="7886700" cy="4894573"/>
          </a:xfrm>
        </p:spPr>
        <p:txBody>
          <a:bodyPr/>
          <a:lstStyle/>
          <a:p>
            <a:r>
              <a:rPr lang="en-GB" sz="2800" dirty="0" smtClean="0"/>
              <a:t>Adoption of national HIV policies to promote ART uptake</a:t>
            </a:r>
          </a:p>
          <a:p>
            <a:endParaRPr lang="en-GB" sz="2800" dirty="0" smtClean="0"/>
          </a:p>
          <a:p>
            <a:r>
              <a:rPr lang="en-GB" sz="2800" dirty="0" smtClean="0"/>
              <a:t>Implementation across  ALPHA partner sites </a:t>
            </a:r>
          </a:p>
          <a:p>
            <a:pPr marL="914400" lvl="1" indent="-514350"/>
            <a:r>
              <a:rPr lang="en-GB" sz="2400" dirty="0" smtClean="0"/>
              <a:t>Zimbabwe case study</a:t>
            </a:r>
          </a:p>
          <a:p>
            <a:pPr marL="914400" lvl="1" indent="-514350"/>
            <a:endParaRPr lang="en-GB" sz="2400" dirty="0" smtClean="0"/>
          </a:p>
          <a:p>
            <a:r>
              <a:rPr lang="en-GB" sz="2800" dirty="0" smtClean="0"/>
              <a:t>Populations-wide changes mortality</a:t>
            </a:r>
          </a:p>
          <a:p>
            <a:pPr lvl="1"/>
            <a:r>
              <a:rPr lang="en-GB" sz="2400" dirty="0" smtClean="0"/>
              <a:t>Mortality rates among PLHIV</a:t>
            </a:r>
          </a:p>
          <a:p>
            <a:pPr lvl="1"/>
            <a:r>
              <a:rPr lang="en-GB" sz="2400" dirty="0" smtClean="0"/>
              <a:t>Impact of ART on life expectancy </a:t>
            </a:r>
          </a:p>
          <a:p>
            <a:endParaRPr lang="en-GB" dirty="0" smtClean="0"/>
          </a:p>
          <a:p>
            <a:endParaRPr lang="en-GB" dirty="0"/>
          </a:p>
        </p:txBody>
      </p:sp>
      <p:sp>
        <p:nvSpPr>
          <p:cNvPr id="4" name="TextBox 3"/>
          <p:cNvSpPr txBox="1"/>
          <p:nvPr/>
        </p:nvSpPr>
        <p:spPr>
          <a:xfrm>
            <a:off x="233025" y="143044"/>
            <a:ext cx="6779942" cy="523220"/>
          </a:xfrm>
          <a:prstGeom prst="rect">
            <a:avLst/>
          </a:prstGeom>
          <a:noFill/>
        </p:spPr>
        <p:txBody>
          <a:bodyPr wrap="square" rtlCol="0">
            <a:spAutoFit/>
          </a:bodyPr>
          <a:lstStyle/>
          <a:p>
            <a:r>
              <a:rPr lang="en-GB" sz="2800" b="1" dirty="0" smtClean="0">
                <a:solidFill>
                  <a:schemeClr val="bg1"/>
                </a:solidFill>
                <a:latin typeface="Arial Black" panose="020B0A04020102020204" pitchFamily="34" charset="0"/>
              </a:rPr>
              <a:t>Outline</a:t>
            </a:r>
            <a:endParaRPr lang="en-GB" sz="2800" b="1" dirty="0">
              <a:solidFill>
                <a:schemeClr val="bg1"/>
              </a:solidFill>
              <a:latin typeface="Arial Black" panose="020B0A04020102020204" pitchFamily="34" charset="0"/>
            </a:endParaRPr>
          </a:p>
        </p:txBody>
      </p:sp>
    </p:spTree>
    <p:extLst>
      <p:ext uri="{BB962C8B-B14F-4D97-AF65-F5344CB8AC3E}">
        <p14:creationId xmlns:p14="http://schemas.microsoft.com/office/powerpoint/2010/main" val="2193435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5264" y="6415529"/>
            <a:ext cx="375956" cy="360040"/>
          </a:xfrm>
          <a:prstGeom prst="rect">
            <a:avLst/>
          </a:prstGeom>
          <a:solidFill>
            <a:srgbClr val="75923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5400"/>
          </a:p>
        </p:txBody>
      </p:sp>
      <p:sp>
        <p:nvSpPr>
          <p:cNvPr id="5" name="Rectangle 4"/>
          <p:cNvSpPr/>
          <p:nvPr/>
        </p:nvSpPr>
        <p:spPr>
          <a:xfrm>
            <a:off x="2326822" y="6428948"/>
            <a:ext cx="375956" cy="360040"/>
          </a:xfrm>
          <a:prstGeom prst="rect">
            <a:avLst/>
          </a:prstGeom>
          <a:solidFill>
            <a:srgbClr val="C2D69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5400"/>
          </a:p>
        </p:txBody>
      </p:sp>
      <p:sp>
        <p:nvSpPr>
          <p:cNvPr id="6" name="Rectangle 5"/>
          <p:cNvSpPr/>
          <p:nvPr/>
        </p:nvSpPr>
        <p:spPr>
          <a:xfrm>
            <a:off x="4657286" y="6438711"/>
            <a:ext cx="375956" cy="36004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5400"/>
          </a:p>
        </p:txBody>
      </p:sp>
      <p:sp>
        <p:nvSpPr>
          <p:cNvPr id="7" name="Rectangle 6"/>
          <p:cNvSpPr/>
          <p:nvPr/>
        </p:nvSpPr>
        <p:spPr>
          <a:xfrm>
            <a:off x="6559039" y="6415529"/>
            <a:ext cx="375956" cy="360040"/>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5400"/>
          </a:p>
        </p:txBody>
      </p:sp>
      <p:sp>
        <p:nvSpPr>
          <p:cNvPr id="8" name="TextBox 7"/>
          <p:cNvSpPr txBox="1"/>
          <p:nvPr/>
        </p:nvSpPr>
        <p:spPr>
          <a:xfrm>
            <a:off x="473488" y="6481000"/>
            <a:ext cx="2664296" cy="338554"/>
          </a:xfrm>
          <a:prstGeom prst="rect">
            <a:avLst/>
          </a:prstGeom>
          <a:noFill/>
        </p:spPr>
        <p:txBody>
          <a:bodyPr wrap="square" rtlCol="0">
            <a:spAutoFit/>
          </a:bodyPr>
          <a:lstStyle/>
          <a:p>
            <a:pPr lvl="0"/>
            <a:r>
              <a:rPr lang="en-GB" sz="1600" b="1" i="1" dirty="0" smtClean="0"/>
              <a:t>Has explicit policy </a:t>
            </a:r>
            <a:endParaRPr lang="en-GB" sz="1600" b="1" i="1" dirty="0"/>
          </a:p>
        </p:txBody>
      </p:sp>
      <p:sp>
        <p:nvSpPr>
          <p:cNvPr id="9" name="TextBox 8"/>
          <p:cNvSpPr txBox="1"/>
          <p:nvPr/>
        </p:nvSpPr>
        <p:spPr>
          <a:xfrm>
            <a:off x="2754537" y="6480999"/>
            <a:ext cx="1972738" cy="338554"/>
          </a:xfrm>
          <a:prstGeom prst="rect">
            <a:avLst/>
          </a:prstGeom>
          <a:noFill/>
        </p:spPr>
        <p:txBody>
          <a:bodyPr wrap="square" rtlCol="0">
            <a:spAutoFit/>
          </a:bodyPr>
          <a:lstStyle/>
          <a:p>
            <a:pPr lvl="0"/>
            <a:r>
              <a:rPr lang="en-GB" sz="1600" b="1" i="1" dirty="0" smtClean="0"/>
              <a:t>Has implicit policy</a:t>
            </a:r>
            <a:endParaRPr lang="en-GB" sz="1600" b="1" i="1" dirty="0"/>
          </a:p>
        </p:txBody>
      </p:sp>
      <p:sp>
        <p:nvSpPr>
          <p:cNvPr id="10" name="TextBox 9"/>
          <p:cNvSpPr txBox="1"/>
          <p:nvPr/>
        </p:nvSpPr>
        <p:spPr>
          <a:xfrm>
            <a:off x="5033242" y="6450035"/>
            <a:ext cx="7488832" cy="338554"/>
          </a:xfrm>
          <a:prstGeom prst="rect">
            <a:avLst/>
          </a:prstGeom>
          <a:noFill/>
        </p:spPr>
        <p:txBody>
          <a:bodyPr wrap="square" rtlCol="0">
            <a:spAutoFit/>
          </a:bodyPr>
          <a:lstStyle/>
          <a:p>
            <a:pPr lvl="0"/>
            <a:r>
              <a:rPr lang="en-GB" sz="1600" b="1" i="1" dirty="0" smtClean="0"/>
              <a:t>unclear</a:t>
            </a:r>
            <a:endParaRPr lang="en-GB" sz="1600" b="1" i="1" dirty="0"/>
          </a:p>
        </p:txBody>
      </p:sp>
      <p:sp>
        <p:nvSpPr>
          <p:cNvPr id="11" name="TextBox 10"/>
          <p:cNvSpPr txBox="1"/>
          <p:nvPr/>
        </p:nvSpPr>
        <p:spPr>
          <a:xfrm>
            <a:off x="6952248" y="6439950"/>
            <a:ext cx="3314036" cy="338554"/>
          </a:xfrm>
          <a:prstGeom prst="rect">
            <a:avLst/>
          </a:prstGeom>
          <a:noFill/>
        </p:spPr>
        <p:txBody>
          <a:bodyPr wrap="square" rtlCol="0">
            <a:spAutoFit/>
          </a:bodyPr>
          <a:lstStyle/>
          <a:p>
            <a:r>
              <a:rPr lang="en-GB" sz="1600" b="1" i="1" dirty="0" smtClean="0"/>
              <a:t>Does not have policy</a:t>
            </a:r>
            <a:endParaRPr lang="en-GB" sz="1600" b="1" i="1" dirty="0"/>
          </a:p>
        </p:txBody>
      </p:sp>
      <p:sp>
        <p:nvSpPr>
          <p:cNvPr id="12" name="TextBox 11"/>
          <p:cNvSpPr txBox="1"/>
          <p:nvPr/>
        </p:nvSpPr>
        <p:spPr>
          <a:xfrm>
            <a:off x="542293" y="228599"/>
            <a:ext cx="8669978" cy="553998"/>
          </a:xfrm>
          <a:prstGeom prst="rect">
            <a:avLst/>
          </a:prstGeom>
          <a:noFill/>
        </p:spPr>
        <p:txBody>
          <a:bodyPr wrap="square" rtlCol="0">
            <a:spAutoFit/>
          </a:bodyPr>
          <a:lstStyle/>
          <a:p>
            <a:r>
              <a:rPr lang="en-GB" sz="3000" b="1" dirty="0" smtClean="0"/>
              <a:t>Selected policy indicators influencing ART access</a:t>
            </a:r>
            <a:endParaRPr lang="en-GB" sz="3000" b="1" dirty="0"/>
          </a:p>
        </p:txBody>
      </p:sp>
      <p:graphicFrame>
        <p:nvGraphicFramePr>
          <p:cNvPr id="13" name="Table 12"/>
          <p:cNvGraphicFramePr>
            <a:graphicFrameLocks noGrp="1"/>
          </p:cNvGraphicFramePr>
          <p:nvPr/>
        </p:nvGraphicFramePr>
        <p:xfrm>
          <a:off x="20743" y="1016601"/>
          <a:ext cx="9091748" cy="4992820"/>
        </p:xfrm>
        <a:graphic>
          <a:graphicData uri="http://schemas.openxmlformats.org/drawingml/2006/table">
            <a:tbl>
              <a:tblPr/>
              <a:tblGrid>
                <a:gridCol w="2129363">
                  <a:extLst>
                    <a:ext uri="{9D8B030D-6E8A-4147-A177-3AD203B41FA5}">
                      <a16:colId xmlns:a16="http://schemas.microsoft.com/office/drawing/2014/main" val="20000"/>
                    </a:ext>
                  </a:extLst>
                </a:gridCol>
                <a:gridCol w="900817">
                  <a:extLst>
                    <a:ext uri="{9D8B030D-6E8A-4147-A177-3AD203B41FA5}">
                      <a16:colId xmlns:a16="http://schemas.microsoft.com/office/drawing/2014/main" val="20001"/>
                    </a:ext>
                  </a:extLst>
                </a:gridCol>
                <a:gridCol w="967387">
                  <a:extLst>
                    <a:ext uri="{9D8B030D-6E8A-4147-A177-3AD203B41FA5}">
                      <a16:colId xmlns:a16="http://schemas.microsoft.com/office/drawing/2014/main" val="20002"/>
                    </a:ext>
                  </a:extLst>
                </a:gridCol>
                <a:gridCol w="962447">
                  <a:extLst>
                    <a:ext uri="{9D8B030D-6E8A-4147-A177-3AD203B41FA5}">
                      <a16:colId xmlns:a16="http://schemas.microsoft.com/office/drawing/2014/main" val="20003"/>
                    </a:ext>
                  </a:extLst>
                </a:gridCol>
                <a:gridCol w="966730">
                  <a:extLst>
                    <a:ext uri="{9D8B030D-6E8A-4147-A177-3AD203B41FA5}">
                      <a16:colId xmlns:a16="http://schemas.microsoft.com/office/drawing/2014/main" val="20004"/>
                    </a:ext>
                  </a:extLst>
                </a:gridCol>
                <a:gridCol w="1014268">
                  <a:extLst>
                    <a:ext uri="{9D8B030D-6E8A-4147-A177-3AD203B41FA5}">
                      <a16:colId xmlns:a16="http://schemas.microsoft.com/office/drawing/2014/main" val="20005"/>
                    </a:ext>
                  </a:extLst>
                </a:gridCol>
                <a:gridCol w="1093257">
                  <a:extLst>
                    <a:ext uri="{9D8B030D-6E8A-4147-A177-3AD203B41FA5}">
                      <a16:colId xmlns:a16="http://schemas.microsoft.com/office/drawing/2014/main" val="20006"/>
                    </a:ext>
                  </a:extLst>
                </a:gridCol>
                <a:gridCol w="1057479">
                  <a:extLst>
                    <a:ext uri="{9D8B030D-6E8A-4147-A177-3AD203B41FA5}">
                      <a16:colId xmlns:a16="http://schemas.microsoft.com/office/drawing/2014/main" val="20007"/>
                    </a:ext>
                  </a:extLst>
                </a:gridCol>
              </a:tblGrid>
              <a:tr h="772174">
                <a:tc>
                  <a:txBody>
                    <a:bodyPr/>
                    <a:lstStyle/>
                    <a:p>
                      <a:pPr marL="0" marR="0" lvl="0" indent="0" algn="l" defTabSz="1292225" rtl="0" eaLnBrk="1" fontAlgn="base" latinLnBrk="0" hangingPunct="1">
                        <a:lnSpc>
                          <a:spcPct val="115000"/>
                        </a:lnSpc>
                        <a:spcBef>
                          <a:spcPct val="0"/>
                        </a:spcBef>
                        <a:spcAft>
                          <a:spcPct val="0"/>
                        </a:spcAft>
                        <a:buClrTx/>
                        <a:buSzTx/>
                        <a:buFontTx/>
                        <a:buNone/>
                        <a:tabLst/>
                      </a:pPr>
                      <a:r>
                        <a:rPr kumimoji="0" lang="en-GB"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Policy </a:t>
                      </a:r>
                      <a:endParaRPr kumimoji="0" lang="en-GB"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1292225" rtl="0" eaLnBrk="1" fontAlgn="base" latinLnBrk="0" hangingPunct="1">
                        <a:lnSpc>
                          <a:spcPct val="115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WHO</a:t>
                      </a:r>
                      <a:endParaRPr kumimoji="0" lang="en-GB"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1292225" rtl="0" eaLnBrk="1" fontAlgn="base" latinLnBrk="0" hangingPunct="1">
                        <a:lnSpc>
                          <a:spcPct val="115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Kenya</a:t>
                      </a:r>
                      <a:endParaRPr kumimoji="0" lang="en-GB"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1292225" rtl="0" eaLnBrk="1" fontAlgn="base" latinLnBrk="0" hangingPunct="1">
                        <a:lnSpc>
                          <a:spcPct val="115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Malawi</a:t>
                      </a:r>
                      <a:endParaRPr kumimoji="0" lang="en-GB"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0" marR="0" marT="0" marB="0"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1292225" rtl="0" eaLnBrk="1" fontAlgn="base" latinLnBrk="0" hangingPunct="1">
                        <a:lnSpc>
                          <a:spcPct val="115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South Africa</a:t>
                      </a:r>
                      <a:endParaRPr kumimoji="0" lang="en-GB"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3175" algn="ctr" defTabSz="1292225" rtl="0" eaLnBrk="1" fontAlgn="base" latinLnBrk="0" hangingPunct="1">
                        <a:lnSpc>
                          <a:spcPct val="115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Tanzania</a:t>
                      </a:r>
                      <a:endParaRPr kumimoji="0" lang="en-GB"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1292225" rtl="0" eaLnBrk="1" fontAlgn="base" latinLnBrk="0" hangingPunct="1">
                        <a:lnSpc>
                          <a:spcPct val="115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Uganda</a:t>
                      </a:r>
                      <a:endParaRPr kumimoji="0" lang="en-GB"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0" marR="0" marT="0" marB="0"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1292225" rtl="0" eaLnBrk="1" fontAlgn="base" latinLnBrk="0" hangingPunct="1">
                        <a:lnSpc>
                          <a:spcPct val="115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Zimbabwe</a:t>
                      </a:r>
                      <a:endParaRPr kumimoji="0" lang="en-GB"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0" marR="0" marT="0" marB="0"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730678">
                <a:tc>
                  <a:txBody>
                    <a:bodyPr/>
                    <a:lstStyle/>
                    <a:p>
                      <a:pPr marL="0" marR="0" lvl="0" indent="0" algn="l" defTabSz="1292225" rtl="0" eaLnBrk="1" fontAlgn="base" latinLnBrk="0" hangingPunct="1">
                        <a:lnSpc>
                          <a:spcPct val="115000"/>
                        </a:lnSpc>
                        <a:spcBef>
                          <a:spcPct val="0"/>
                        </a:spcBef>
                        <a:spcAft>
                          <a:spcPct val="0"/>
                        </a:spcAft>
                        <a:buClrTx/>
                        <a:buSzTx/>
                        <a:buFontTx/>
                        <a:buNone/>
                        <a:tabLst/>
                      </a:pPr>
                      <a:r>
                        <a:rPr kumimoji="0" lang="en-GB"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Free ART at public facilities</a:t>
                      </a:r>
                    </a:p>
                  </a:txBody>
                  <a:tcPr horzOverflow="overflow">
                    <a:lnL w="12700" cap="flat" cmpd="sng" algn="ctr">
                      <a:solidFill>
                        <a:srgbClr val="FFFFF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1292225"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A6A6A6"/>
                    </a:solidFill>
                  </a:tcPr>
                </a:tc>
                <a:tc>
                  <a:txBody>
                    <a:bodyPr/>
                    <a:lstStyle/>
                    <a:p>
                      <a:pPr marL="0" marR="0" lvl="0" indent="0" algn="l" defTabSz="1292225" rtl="0" eaLnBrk="1" fontAlgn="base" latinLnBrk="0" hangingPunct="1">
                        <a:lnSpc>
                          <a:spcPct val="150000"/>
                        </a:lnSpc>
                        <a:spcBef>
                          <a:spcPts val="1800"/>
                        </a:spcBef>
                        <a:spcAft>
                          <a:spcPct val="0"/>
                        </a:spcAft>
                        <a:buClrTx/>
                        <a:buSzTx/>
                        <a:buFontTx/>
                        <a:buNone/>
                        <a:tabLst/>
                      </a:pPr>
                      <a:r>
                        <a:rPr kumimoji="0" lang="en-GB" sz="1600" b="1" i="0" u="none" strike="noStrike" cap="none" normalizeH="0" baseline="0" dirty="0" smtClean="0">
                          <a:ln>
                            <a:noFill/>
                          </a:ln>
                          <a:solidFill>
                            <a:srgbClr val="FFFFFF"/>
                          </a:solidFill>
                          <a:effectLst/>
                          <a:latin typeface="Calibri" pitchFamily="34" charset="0"/>
                          <a:cs typeface="Calibri" pitchFamily="34" charset="0"/>
                        </a:rPr>
                        <a:t>2011</a:t>
                      </a:r>
                      <a:endPar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4F6228"/>
                    </a:solidFill>
                  </a:tcPr>
                </a:tc>
                <a:tc>
                  <a:txBody>
                    <a:bodyPr/>
                    <a:lstStyle/>
                    <a:p>
                      <a:pPr marL="0" marR="0" lvl="0" indent="0" algn="l" defTabSz="1292225" rtl="0" eaLnBrk="1" fontAlgn="base" latinLnBrk="0" hangingPunct="1">
                        <a:lnSpc>
                          <a:spcPct val="150000"/>
                        </a:lnSpc>
                        <a:spcBef>
                          <a:spcPts val="1800"/>
                        </a:spcBef>
                        <a:spcAft>
                          <a:spcPct val="0"/>
                        </a:spcAft>
                        <a:buClrTx/>
                        <a:buSzTx/>
                        <a:buFontTx/>
                        <a:buNone/>
                        <a:tabLst/>
                      </a:pPr>
                      <a:r>
                        <a:rPr kumimoji="0" lang="en-GB" sz="16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  2004</a:t>
                      </a:r>
                      <a:endPar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0" marR="0" marT="0" marB="0"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4F6228"/>
                    </a:solidFill>
                  </a:tcPr>
                </a:tc>
                <a:tc>
                  <a:txBody>
                    <a:bodyPr/>
                    <a:lstStyle/>
                    <a:p>
                      <a:pPr marL="0" marR="0" lvl="0" indent="0" algn="l" defTabSz="1292225" rtl="0" eaLnBrk="1" fontAlgn="base" latinLnBrk="0" hangingPunct="1">
                        <a:lnSpc>
                          <a:spcPct val="150000"/>
                        </a:lnSpc>
                        <a:spcBef>
                          <a:spcPts val="1800"/>
                        </a:spcBef>
                        <a:spcAft>
                          <a:spcPct val="0"/>
                        </a:spcAft>
                        <a:buClrTx/>
                        <a:buSzTx/>
                        <a:buFontTx/>
                        <a:buNone/>
                        <a:tabLst/>
                      </a:pPr>
                      <a:r>
                        <a:rPr kumimoji="0" lang="en-GB" sz="16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2010</a:t>
                      </a:r>
                      <a:endPar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4F6228"/>
                    </a:solidFill>
                  </a:tcPr>
                </a:tc>
                <a:tc>
                  <a:txBody>
                    <a:bodyPr/>
                    <a:lstStyle/>
                    <a:p>
                      <a:pPr marL="0" marR="0" lvl="0" indent="0" algn="l" defTabSz="1292225" rtl="0" eaLnBrk="1" fontAlgn="base" latinLnBrk="0" hangingPunct="1">
                        <a:lnSpc>
                          <a:spcPct val="150000"/>
                        </a:lnSpc>
                        <a:spcBef>
                          <a:spcPts val="1800"/>
                        </a:spcBef>
                        <a:spcAft>
                          <a:spcPct val="0"/>
                        </a:spcAft>
                        <a:buClrTx/>
                        <a:buSzTx/>
                        <a:buFontTx/>
                        <a:buNone/>
                        <a:tabLst/>
                      </a:pPr>
                      <a:r>
                        <a:rPr kumimoji="0" lang="en-GB" sz="1600" b="1" i="0" u="none" strike="noStrike" cap="none" normalizeH="0" baseline="0" dirty="0" smtClean="0">
                          <a:ln>
                            <a:noFill/>
                          </a:ln>
                          <a:solidFill>
                            <a:srgbClr val="FFFFFF"/>
                          </a:solidFill>
                          <a:effectLst/>
                          <a:latin typeface="Calibri" pitchFamily="34" charset="0"/>
                          <a:cs typeface="Calibri" pitchFamily="34" charset="0"/>
                        </a:rPr>
                        <a:t>2007</a:t>
                      </a:r>
                      <a:endPar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4F6228"/>
                    </a:solidFill>
                  </a:tcPr>
                </a:tc>
                <a:tc>
                  <a:txBody>
                    <a:bodyPr/>
                    <a:lstStyle/>
                    <a:p>
                      <a:pPr marL="0" marR="0" lvl="0" indent="0" algn="l" defTabSz="1292225" rtl="0" eaLnBrk="1" fontAlgn="base" latinLnBrk="0" hangingPunct="1">
                        <a:lnSpc>
                          <a:spcPct val="150000"/>
                        </a:lnSpc>
                        <a:spcBef>
                          <a:spcPts val="1800"/>
                        </a:spcBef>
                        <a:spcAft>
                          <a:spcPct val="0"/>
                        </a:spcAft>
                        <a:buClrTx/>
                        <a:buSzTx/>
                        <a:buFontTx/>
                        <a:buNone/>
                        <a:tabLst/>
                      </a:pPr>
                      <a:r>
                        <a:rPr kumimoji="0" lang="en-GB" sz="1600" b="1" i="0" u="none" strike="noStrike" cap="none" normalizeH="0" baseline="0" dirty="0" smtClean="0">
                          <a:ln>
                            <a:noFill/>
                          </a:ln>
                          <a:solidFill>
                            <a:srgbClr val="FFFFFF"/>
                          </a:solidFill>
                          <a:effectLst/>
                          <a:latin typeface="Calibri" pitchFamily="34" charset="0"/>
                          <a:cs typeface="Calibri" pitchFamily="34" charset="0"/>
                        </a:rPr>
                        <a:t> 2011</a:t>
                      </a:r>
                      <a:endPar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0" marR="0" marT="0" marB="0"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4F6228"/>
                    </a:solidFill>
                  </a:tcPr>
                </a:tc>
                <a:tc>
                  <a:txBody>
                    <a:bodyPr/>
                    <a:lstStyle/>
                    <a:p>
                      <a:pPr marL="0" marR="0" lvl="0" indent="0" algn="l" defTabSz="1292225" rtl="0" eaLnBrk="1" fontAlgn="base" latinLnBrk="0" hangingPunct="1">
                        <a:lnSpc>
                          <a:spcPct val="15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GB" sz="16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2007</a:t>
                      </a:r>
                      <a:endPar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0" marR="0" marT="0" marB="0"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4F6228"/>
                    </a:solidFill>
                  </a:tcPr>
                </a:tc>
                <a:extLst>
                  <a:ext uri="{0D108BD9-81ED-4DB2-BD59-A6C34878D82A}">
                    <a16:rowId xmlns:a16="http://schemas.microsoft.com/office/drawing/2014/main" val="10001"/>
                  </a:ext>
                </a:extLst>
              </a:tr>
              <a:tr h="811865">
                <a:tc>
                  <a:txBody>
                    <a:bodyPr/>
                    <a:lstStyle/>
                    <a:p>
                      <a:pPr marL="0" marR="0" lvl="0" indent="0" algn="l" defTabSz="1292225" rtl="0" eaLnBrk="1" fontAlgn="base" latinLnBrk="0" hangingPunct="1">
                        <a:lnSpc>
                          <a:spcPct val="115000"/>
                        </a:lnSpc>
                        <a:spcBef>
                          <a:spcPct val="0"/>
                        </a:spcBef>
                        <a:spcAft>
                          <a:spcPct val="0"/>
                        </a:spcAft>
                        <a:buClrTx/>
                        <a:buSzTx/>
                        <a:buFontTx/>
                        <a:buNone/>
                        <a:tabLst/>
                      </a:pPr>
                      <a:r>
                        <a:rPr kumimoji="0" lang="en-GB"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Clinical officers or nurses initiate ART</a:t>
                      </a:r>
                    </a:p>
                  </a:txBody>
                  <a:tcPr horzOverflow="overflow">
                    <a:lnL w="12700" cap="flat" cmpd="sng" algn="ctr">
                      <a:solidFill>
                        <a:srgbClr val="FFFFF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1292225"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ambria" pitchFamily="18" charset="0"/>
                        <a:cs typeface="Times New Roman" pitchFamily="18" charset="0"/>
                      </a:endParaRPr>
                    </a:p>
                  </a:txBody>
                  <a:tcPr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1292225" rtl="0" eaLnBrk="1" fontAlgn="base" latinLnBrk="0" hangingPunct="1">
                        <a:lnSpc>
                          <a:spcPct val="150000"/>
                        </a:lnSpc>
                        <a:spcBef>
                          <a:spcPct val="0"/>
                        </a:spcBef>
                        <a:spcAft>
                          <a:spcPct val="0"/>
                        </a:spcAft>
                        <a:buClrTx/>
                        <a:buSzTx/>
                        <a:buFontTx/>
                        <a:buNone/>
                        <a:tabLst/>
                      </a:pPr>
                      <a:r>
                        <a:rPr kumimoji="0" lang="en-GB" sz="1600" b="1" i="0" u="none" strike="noStrike" cap="none" normalizeH="0" baseline="0" dirty="0" smtClean="0">
                          <a:ln>
                            <a:noFill/>
                          </a:ln>
                          <a:solidFill>
                            <a:srgbClr val="FFFFFF"/>
                          </a:solidFill>
                          <a:effectLst/>
                          <a:latin typeface="Calibri" pitchFamily="34" charset="0"/>
                          <a:cs typeface="Calibri" pitchFamily="34" charset="0"/>
                        </a:rPr>
                        <a:t>2005</a:t>
                      </a:r>
                      <a:endPar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4F6228"/>
                    </a:solidFill>
                  </a:tcPr>
                </a:tc>
                <a:tc>
                  <a:txBody>
                    <a:bodyPr/>
                    <a:lstStyle/>
                    <a:p>
                      <a:pPr marL="0" marR="0" lvl="0" indent="0" algn="l" defTabSz="1292225" rtl="0" eaLnBrk="1" fontAlgn="base" latinLnBrk="0" hangingPunct="1">
                        <a:lnSpc>
                          <a:spcPct val="150000"/>
                        </a:lnSpc>
                        <a:spcBef>
                          <a:spcPct val="0"/>
                        </a:spcBef>
                        <a:spcAft>
                          <a:spcPct val="0"/>
                        </a:spcAft>
                        <a:buClrTx/>
                        <a:buSzTx/>
                        <a:buFontTx/>
                        <a:buNone/>
                        <a:tabLst/>
                      </a:pPr>
                      <a:r>
                        <a:rPr kumimoji="0" lang="en-GB" sz="16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  2004</a:t>
                      </a:r>
                      <a:endPar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0" marR="0" marT="0" marB="0"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4F6228"/>
                    </a:solidFill>
                  </a:tcPr>
                </a:tc>
                <a:tc>
                  <a:txBody>
                    <a:bodyPr/>
                    <a:lstStyle/>
                    <a:p>
                      <a:pPr marL="0" marR="0" lvl="0" indent="0" algn="l" defTabSz="1292225" rtl="0" eaLnBrk="1" fontAlgn="base" latinLnBrk="0" hangingPunct="1">
                        <a:lnSpc>
                          <a:spcPct val="150000"/>
                        </a:lnSpc>
                        <a:spcBef>
                          <a:spcPct val="0"/>
                        </a:spcBef>
                        <a:spcAft>
                          <a:spcPct val="0"/>
                        </a:spcAft>
                        <a:buClrTx/>
                        <a:buSzTx/>
                        <a:buFontTx/>
                        <a:buNone/>
                        <a:tabLst/>
                      </a:pPr>
                      <a:r>
                        <a:rPr kumimoji="0" lang="en-GB" sz="1600" b="1" i="0" u="none" strike="noStrike" cap="none" normalizeH="0" baseline="0" dirty="0" smtClean="0">
                          <a:ln>
                            <a:noFill/>
                          </a:ln>
                          <a:solidFill>
                            <a:srgbClr val="FFFFFF"/>
                          </a:solidFill>
                          <a:effectLst/>
                          <a:latin typeface="Calibri" pitchFamily="34" charset="0"/>
                          <a:ea typeface="Calibri" pitchFamily="34" charset="0"/>
                          <a:cs typeface="Times New Roman" pitchFamily="18" charset="0"/>
                        </a:rPr>
                        <a:t>2010</a:t>
                      </a:r>
                      <a:endPar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4F6228"/>
                    </a:solidFill>
                  </a:tcPr>
                </a:tc>
                <a:tc>
                  <a:txBody>
                    <a:bodyPr/>
                    <a:lstStyle/>
                    <a:p>
                      <a:pPr marL="0" marR="0" lvl="0" indent="0" algn="l" defTabSz="1292225" rtl="0" eaLnBrk="1" fontAlgn="base" latinLnBrk="0" hangingPunct="1">
                        <a:lnSpc>
                          <a:spcPct val="150000"/>
                        </a:lnSpc>
                        <a:spcBef>
                          <a:spcPct val="0"/>
                        </a:spcBef>
                        <a:spcAft>
                          <a:spcPct val="0"/>
                        </a:spcAft>
                        <a:buClrTx/>
                        <a:buSzTx/>
                        <a:buFontTx/>
                        <a:buNone/>
                        <a:tabLst/>
                      </a:pPr>
                      <a:r>
                        <a:rPr kumimoji="0" lang="en-GB" sz="1600" b="1" i="0" u="none" strike="noStrike" cap="none" normalizeH="0" baseline="0" dirty="0" smtClean="0">
                          <a:ln>
                            <a:noFill/>
                          </a:ln>
                          <a:solidFill>
                            <a:srgbClr val="FFFFFF"/>
                          </a:solidFill>
                          <a:effectLst/>
                          <a:latin typeface="Calibri" pitchFamily="34" charset="0"/>
                          <a:cs typeface="Calibri" pitchFamily="34" charset="0"/>
                        </a:rPr>
                        <a:t>2005</a:t>
                      </a:r>
                      <a:endPar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4F6228"/>
                    </a:solidFill>
                  </a:tcPr>
                </a:tc>
                <a:tc>
                  <a:txBody>
                    <a:bodyPr/>
                    <a:lstStyle/>
                    <a:p>
                      <a:pPr marL="0" marR="0" lvl="0" indent="0" algn="l" defTabSz="1292225" rtl="0" eaLnBrk="1" fontAlgn="base" latinLnBrk="0" hangingPunct="1">
                        <a:lnSpc>
                          <a:spcPct val="150000"/>
                        </a:lnSpc>
                        <a:spcBef>
                          <a:spcPct val="0"/>
                        </a:spcBef>
                        <a:spcAft>
                          <a:spcPct val="0"/>
                        </a:spcAft>
                        <a:buClrTx/>
                        <a:buSzTx/>
                        <a:buFontTx/>
                        <a:buNone/>
                        <a:tabLst/>
                      </a:pPr>
                      <a:r>
                        <a:rPr kumimoji="0" lang="en-GB" sz="1600" b="1" i="0" u="none" strike="noStrike" cap="none" normalizeH="0" baseline="0" dirty="0" smtClean="0">
                          <a:ln>
                            <a:noFill/>
                          </a:ln>
                          <a:solidFill>
                            <a:srgbClr val="FFFFFF"/>
                          </a:solidFill>
                          <a:effectLst/>
                          <a:latin typeface="Calibri" pitchFamily="34" charset="0"/>
                          <a:cs typeface="Calibri" pitchFamily="34" charset="0"/>
                        </a:rPr>
                        <a:t> 2011</a:t>
                      </a:r>
                      <a:endPar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0" marR="0" marT="0" marB="0"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4F6228"/>
                    </a:solidFill>
                  </a:tcPr>
                </a:tc>
                <a:tc>
                  <a:txBody>
                    <a:bodyPr/>
                    <a:lstStyle/>
                    <a:p>
                      <a:pPr marL="0" marR="0" lvl="0" indent="0" algn="l" defTabSz="1292225" rtl="0" eaLnBrk="1" fontAlgn="base" latinLnBrk="0" hangingPunct="1">
                        <a:lnSpc>
                          <a:spcPct val="15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2010</a:t>
                      </a:r>
                      <a:r>
                        <a:rPr kumimoji="0" lang="en-GB"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r>
                      <a:br>
                        <a:rPr kumimoji="0" lang="en-GB"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br>
                      <a:endParaRPr kumimoji="0" lang="en-GB"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0" marR="0" marT="0" marB="0"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C2D69B"/>
                    </a:solidFill>
                  </a:tcPr>
                </a:tc>
                <a:extLst>
                  <a:ext uri="{0D108BD9-81ED-4DB2-BD59-A6C34878D82A}">
                    <a16:rowId xmlns:a16="http://schemas.microsoft.com/office/drawing/2014/main" val="10002"/>
                  </a:ext>
                </a:extLst>
              </a:tr>
              <a:tr h="925469">
                <a:tc>
                  <a:txBody>
                    <a:bodyPr/>
                    <a:lstStyle/>
                    <a:p>
                      <a:pPr marL="0" marR="0" lvl="0" indent="0" algn="l" defTabSz="1292225" rtl="0" eaLnBrk="1" fontAlgn="base" latinLnBrk="0" hangingPunct="1">
                        <a:lnSpc>
                          <a:spcPct val="115000"/>
                        </a:lnSpc>
                        <a:spcBef>
                          <a:spcPct val="0"/>
                        </a:spcBef>
                        <a:spcAft>
                          <a:spcPct val="0"/>
                        </a:spcAft>
                        <a:buClrTx/>
                        <a:buSzTx/>
                        <a:buFontTx/>
                        <a:buNone/>
                        <a:tabLst/>
                      </a:pPr>
                      <a:r>
                        <a:rPr kumimoji="0" lang="en-GB" sz="1500" b="0" i="0" u="none" strike="noStrike" cap="none" normalizeH="0" baseline="0" dirty="0" smtClean="0">
                          <a:ln>
                            <a:noFill/>
                          </a:ln>
                          <a:solidFill>
                            <a:schemeClr val="tx1"/>
                          </a:solidFill>
                          <a:effectLst/>
                          <a:latin typeface="Calibri" pitchFamily="34" charset="0"/>
                          <a:cs typeface="Calibri" pitchFamily="34" charset="0"/>
                        </a:rPr>
                        <a:t>6 monthly CD4 testing in pre-ART with CD4 &lt; 500 </a:t>
                      </a:r>
                      <a:endParaRPr kumimoji="0" lang="en-GB"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1292225"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ambria" pitchFamily="18" charset="0"/>
                        <a:cs typeface="Times New Roman" pitchFamily="18" charset="0"/>
                      </a:endParaRPr>
                    </a:p>
                  </a:txBody>
                  <a:tcPr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1292225" rtl="0" eaLnBrk="1" fontAlgn="base" latinLnBrk="0" hangingPunct="1">
                        <a:lnSpc>
                          <a:spcPct val="115000"/>
                        </a:lnSpc>
                        <a:spcBef>
                          <a:spcPct val="0"/>
                        </a:spcBef>
                        <a:spcAft>
                          <a:spcPct val="0"/>
                        </a:spcAft>
                        <a:buClrTx/>
                        <a:buSzTx/>
                        <a:buFontTx/>
                        <a:buNone/>
                        <a:tabLst/>
                      </a:pPr>
                      <a:r>
                        <a:rPr kumimoji="0" lang="en-GB" sz="1600" b="1" i="0" u="none" strike="noStrike" cap="none" normalizeH="0" baseline="0" dirty="0" smtClean="0">
                          <a:ln>
                            <a:noFill/>
                          </a:ln>
                          <a:solidFill>
                            <a:srgbClr val="FFFFFF"/>
                          </a:solidFill>
                          <a:effectLst/>
                          <a:latin typeface="Calibri" pitchFamily="34" charset="0"/>
                          <a:cs typeface="Calibri" pitchFamily="34" charset="0"/>
                        </a:rPr>
                        <a:t>2011</a:t>
                      </a:r>
                      <a:r>
                        <a:rPr kumimoji="0" lang="en-GB" sz="1400" b="0" i="0" u="none" strike="noStrike" cap="none" normalizeH="0" baseline="0" dirty="0" smtClean="0">
                          <a:ln>
                            <a:noFill/>
                          </a:ln>
                          <a:solidFill>
                            <a:srgbClr val="FFFFFF"/>
                          </a:solidFill>
                          <a:effectLst/>
                          <a:latin typeface="Calibri" pitchFamily="34" charset="0"/>
                          <a:cs typeface="Calibri" pitchFamily="34" charset="0"/>
                        </a:rPr>
                        <a:t/>
                      </a:r>
                      <a:br>
                        <a:rPr kumimoji="0" lang="en-GB" sz="1400" b="0" i="0" u="none" strike="noStrike" cap="none" normalizeH="0" baseline="0" dirty="0" smtClean="0">
                          <a:ln>
                            <a:noFill/>
                          </a:ln>
                          <a:solidFill>
                            <a:srgbClr val="FFFFFF"/>
                          </a:solidFill>
                          <a:effectLst/>
                          <a:latin typeface="Calibri" pitchFamily="34" charset="0"/>
                          <a:cs typeface="Calibri" pitchFamily="34" charset="0"/>
                        </a:rPr>
                      </a:br>
                      <a:endParaRPr kumimoji="0" lang="en-GB"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4F6228"/>
                    </a:solidFill>
                  </a:tcPr>
                </a:tc>
                <a:tc>
                  <a:txBody>
                    <a:bodyPr/>
                    <a:lstStyle/>
                    <a:p>
                      <a:pPr marL="33338" marR="0" lvl="0" indent="0" algn="l" defTabSz="1292225" rtl="0" eaLnBrk="1" fontAlgn="base" latinLnBrk="0" hangingPunct="1">
                        <a:lnSpc>
                          <a:spcPct val="115000"/>
                        </a:lnSpc>
                        <a:spcBef>
                          <a:spcPct val="0"/>
                        </a:spcBef>
                        <a:spcAft>
                          <a:spcPct val="0"/>
                        </a:spcAft>
                        <a:buClrTx/>
                        <a:buSzTx/>
                        <a:buFontTx/>
                        <a:buNone/>
                        <a:tabLst/>
                      </a:pPr>
                      <a:r>
                        <a:rPr kumimoji="0" lang="en-GB" sz="1600" b="1" i="0" u="none" strike="noStrike" cap="none" normalizeH="0" baseline="0" dirty="0" smtClean="0">
                          <a:ln>
                            <a:noFill/>
                          </a:ln>
                          <a:solidFill>
                            <a:srgbClr val="FFFFFF"/>
                          </a:solidFill>
                          <a:effectLst/>
                          <a:latin typeface="Calibri" pitchFamily="34" charset="0"/>
                          <a:cs typeface="Calibri" pitchFamily="34" charset="0"/>
                        </a:rPr>
                        <a:t>2011</a:t>
                      </a:r>
                      <a:r>
                        <a:rPr kumimoji="0" lang="en-GB" sz="1400" b="0" i="0" u="none" strike="noStrike" cap="none" normalizeH="0" baseline="0" dirty="0" smtClean="0">
                          <a:ln>
                            <a:noFill/>
                          </a:ln>
                          <a:solidFill>
                            <a:srgbClr val="FFFFFF"/>
                          </a:solidFill>
                          <a:effectLst/>
                          <a:latin typeface="Calibri" pitchFamily="34" charset="0"/>
                          <a:cs typeface="Calibri" pitchFamily="34" charset="0"/>
                        </a:rPr>
                        <a:t/>
                      </a:r>
                      <a:br>
                        <a:rPr kumimoji="0" lang="en-GB" sz="1400" b="0" i="0" u="none" strike="noStrike" cap="none" normalizeH="0" baseline="0" dirty="0" smtClean="0">
                          <a:ln>
                            <a:noFill/>
                          </a:ln>
                          <a:solidFill>
                            <a:srgbClr val="FFFFFF"/>
                          </a:solidFill>
                          <a:effectLst/>
                          <a:latin typeface="Calibri" pitchFamily="34" charset="0"/>
                          <a:cs typeface="Calibri" pitchFamily="34" charset="0"/>
                        </a:rPr>
                      </a:br>
                      <a:endParaRPr kumimoji="0" lang="en-GB"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0" marR="0" marT="0" marB="0"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4F6228"/>
                    </a:solidFill>
                  </a:tcPr>
                </a:tc>
                <a:tc>
                  <a:txBody>
                    <a:bodyPr/>
                    <a:lstStyle/>
                    <a:p>
                      <a:pPr marL="0" marR="0" lvl="0" indent="0" algn="l" defTabSz="1292225" rtl="0" eaLnBrk="1" fontAlgn="base" latinLnBrk="0" hangingPunct="1">
                        <a:lnSpc>
                          <a:spcPct val="115000"/>
                        </a:lnSpc>
                        <a:spcBef>
                          <a:spcPct val="0"/>
                        </a:spcBef>
                        <a:spcAft>
                          <a:spcPct val="0"/>
                        </a:spcAft>
                        <a:buClrTx/>
                        <a:buSzTx/>
                        <a:buFontTx/>
                        <a:buNone/>
                        <a:tabLst/>
                      </a:pPr>
                      <a:r>
                        <a:rPr kumimoji="0" lang="en-GB" sz="1600" b="1" i="0" u="none" strike="noStrike" cap="none" normalizeH="0" baseline="0" dirty="0" smtClean="0">
                          <a:ln>
                            <a:noFill/>
                          </a:ln>
                          <a:solidFill>
                            <a:srgbClr val="FFFFFF"/>
                          </a:solidFill>
                          <a:effectLst/>
                          <a:latin typeface="Calibri" pitchFamily="34" charset="0"/>
                          <a:cs typeface="Calibri" pitchFamily="34" charset="0"/>
                        </a:rPr>
                        <a:t>2010</a:t>
                      </a:r>
                      <a:endPar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4F6228"/>
                    </a:solidFill>
                  </a:tcPr>
                </a:tc>
                <a:tc>
                  <a:txBody>
                    <a:bodyPr/>
                    <a:lstStyle/>
                    <a:p>
                      <a:pPr marL="0" marR="0" lvl="0" indent="0" algn="l" defTabSz="1292225" rtl="0" eaLnBrk="1" fontAlgn="base" latinLnBrk="0" hangingPunct="1">
                        <a:lnSpc>
                          <a:spcPct val="115000"/>
                        </a:lnSpc>
                        <a:spcBef>
                          <a:spcPct val="0"/>
                        </a:spcBef>
                        <a:spcAft>
                          <a:spcPct val="0"/>
                        </a:spcAft>
                        <a:buClrTx/>
                        <a:buSzTx/>
                        <a:buFontTx/>
                        <a:buNone/>
                        <a:tabLst/>
                      </a:pPr>
                      <a:r>
                        <a:rPr kumimoji="0" lang="en-GB" sz="1600" b="1" i="0" u="none" strike="noStrike" cap="none" normalizeH="0" baseline="0" dirty="0" smtClean="0">
                          <a:ln>
                            <a:noFill/>
                          </a:ln>
                          <a:solidFill>
                            <a:srgbClr val="FFFFFF"/>
                          </a:solidFill>
                          <a:effectLst/>
                          <a:latin typeface="Calibri" pitchFamily="34" charset="0"/>
                          <a:cs typeface="Calibri" pitchFamily="34" charset="0"/>
                        </a:rPr>
                        <a:t>2005</a:t>
                      </a:r>
                      <a:r>
                        <a:rPr kumimoji="0" lang="en-GB" sz="1400" b="1" i="0" u="none" strike="noStrike" cap="none" normalizeH="0" baseline="0" dirty="0" smtClean="0">
                          <a:ln>
                            <a:noFill/>
                          </a:ln>
                          <a:solidFill>
                            <a:srgbClr val="FFFFFF"/>
                          </a:solidFill>
                          <a:effectLst/>
                          <a:latin typeface="Calibri" pitchFamily="34" charset="0"/>
                          <a:cs typeface="Calibri" pitchFamily="34" charset="0"/>
                        </a:rPr>
                        <a:t/>
                      </a:r>
                      <a:br>
                        <a:rPr kumimoji="0" lang="en-GB" sz="1400" b="1" i="0" u="none" strike="noStrike" cap="none" normalizeH="0" baseline="0" dirty="0" smtClean="0">
                          <a:ln>
                            <a:noFill/>
                          </a:ln>
                          <a:solidFill>
                            <a:srgbClr val="FFFFFF"/>
                          </a:solidFill>
                          <a:effectLst/>
                          <a:latin typeface="Calibri" pitchFamily="34" charset="0"/>
                          <a:cs typeface="Calibri" pitchFamily="34" charset="0"/>
                        </a:rPr>
                      </a:br>
                      <a:endParaRPr kumimoji="0" lang="en-GB"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4F6228"/>
                    </a:solidFill>
                  </a:tcPr>
                </a:tc>
                <a:tc>
                  <a:txBody>
                    <a:bodyPr/>
                    <a:lstStyle/>
                    <a:p>
                      <a:pPr marL="34925" marR="0" lvl="0" indent="0" algn="l" defTabSz="1292225" rtl="0" eaLnBrk="1" fontAlgn="base" latinLnBrk="0" hangingPunct="1">
                        <a:lnSpc>
                          <a:spcPct val="115000"/>
                        </a:lnSpc>
                        <a:spcBef>
                          <a:spcPct val="0"/>
                        </a:spcBef>
                        <a:spcAft>
                          <a:spcPct val="0"/>
                        </a:spcAft>
                        <a:buClrTx/>
                        <a:buSzTx/>
                        <a:buFontTx/>
                        <a:buNone/>
                        <a:tabLst/>
                      </a:pPr>
                      <a:r>
                        <a:rPr kumimoji="0" lang="en-GB" sz="1600" b="1" i="0" u="none" strike="noStrike" cap="none" normalizeH="0" baseline="0" dirty="0" smtClean="0">
                          <a:ln>
                            <a:noFill/>
                          </a:ln>
                          <a:solidFill>
                            <a:srgbClr val="FFFFFF"/>
                          </a:solidFill>
                          <a:effectLst/>
                          <a:latin typeface="Calibri" pitchFamily="34" charset="0"/>
                          <a:cs typeface="Calibri" pitchFamily="34" charset="0"/>
                        </a:rPr>
                        <a:t>2003</a:t>
                      </a:r>
                      <a:r>
                        <a:rPr kumimoji="0" lang="en-GB" sz="1400" b="1" i="0" u="none" strike="noStrike" cap="none" normalizeH="0" baseline="0" dirty="0" smtClean="0">
                          <a:ln>
                            <a:noFill/>
                          </a:ln>
                          <a:solidFill>
                            <a:srgbClr val="FFFFFF"/>
                          </a:solidFill>
                          <a:effectLst/>
                          <a:latin typeface="Calibri" pitchFamily="34" charset="0"/>
                          <a:cs typeface="Calibri" pitchFamily="34" charset="0"/>
                        </a:rPr>
                        <a:t/>
                      </a:r>
                      <a:br>
                        <a:rPr kumimoji="0" lang="en-GB" sz="1400" b="1" i="0" u="none" strike="noStrike" cap="none" normalizeH="0" baseline="0" dirty="0" smtClean="0">
                          <a:ln>
                            <a:noFill/>
                          </a:ln>
                          <a:solidFill>
                            <a:srgbClr val="FFFFFF"/>
                          </a:solidFill>
                          <a:effectLst/>
                          <a:latin typeface="Calibri" pitchFamily="34" charset="0"/>
                          <a:cs typeface="Calibri" pitchFamily="34" charset="0"/>
                        </a:rPr>
                      </a:br>
                      <a:endParaRPr kumimoji="0" lang="en-GB"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0" marR="0" marT="0" marB="0"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4F6228"/>
                    </a:solidFill>
                  </a:tcPr>
                </a:tc>
                <a:tc>
                  <a:txBody>
                    <a:bodyPr/>
                    <a:lstStyle/>
                    <a:p>
                      <a:pPr marL="38100" marR="0" lvl="0" indent="0" algn="l" defTabSz="1292225" rtl="0" eaLnBrk="1" fontAlgn="base" latinLnBrk="0" hangingPunct="1">
                        <a:lnSpc>
                          <a:spcPct val="115000"/>
                        </a:lnSpc>
                        <a:spcBef>
                          <a:spcPct val="0"/>
                        </a:spcBef>
                        <a:spcAft>
                          <a:spcPct val="0"/>
                        </a:spcAft>
                        <a:buClrTx/>
                        <a:buSzTx/>
                        <a:buFontTx/>
                        <a:buNone/>
                        <a:tabLst/>
                      </a:pPr>
                      <a:r>
                        <a:rPr kumimoji="0" lang="en-GB" sz="1600" b="1" i="0" u="none" strike="noStrike" cap="none" normalizeH="0" baseline="0" dirty="0" smtClean="0">
                          <a:ln>
                            <a:noFill/>
                          </a:ln>
                          <a:solidFill>
                            <a:srgbClr val="FFFFFF"/>
                          </a:solidFill>
                          <a:effectLst/>
                          <a:latin typeface="Calibri" pitchFamily="34" charset="0"/>
                          <a:cs typeface="Calibri" pitchFamily="34" charset="0"/>
                        </a:rPr>
                        <a:t>2010</a:t>
                      </a:r>
                      <a:r>
                        <a:rPr kumimoji="0" lang="en-GB" sz="1400" b="0" i="0" u="none" strike="noStrike" cap="none" normalizeH="0" baseline="0" dirty="0" smtClean="0">
                          <a:ln>
                            <a:noFill/>
                          </a:ln>
                          <a:solidFill>
                            <a:srgbClr val="FFFFFF"/>
                          </a:solidFill>
                          <a:effectLst/>
                          <a:latin typeface="Calibri" pitchFamily="34" charset="0"/>
                          <a:cs typeface="Calibri" pitchFamily="34" charset="0"/>
                        </a:rPr>
                        <a:t/>
                      </a:r>
                      <a:br>
                        <a:rPr kumimoji="0" lang="en-GB" sz="1400" b="0" i="0" u="none" strike="noStrike" cap="none" normalizeH="0" baseline="0" dirty="0" smtClean="0">
                          <a:ln>
                            <a:noFill/>
                          </a:ln>
                          <a:solidFill>
                            <a:srgbClr val="FFFFFF"/>
                          </a:solidFill>
                          <a:effectLst/>
                          <a:latin typeface="Calibri" pitchFamily="34" charset="0"/>
                          <a:cs typeface="Calibri" pitchFamily="34" charset="0"/>
                        </a:rPr>
                      </a:br>
                      <a:endParaRPr kumimoji="0" lang="en-GB"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0" marR="0" marT="0" marB="0"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4F6228"/>
                    </a:solidFill>
                  </a:tcPr>
                </a:tc>
                <a:extLst>
                  <a:ext uri="{0D108BD9-81ED-4DB2-BD59-A6C34878D82A}">
                    <a16:rowId xmlns:a16="http://schemas.microsoft.com/office/drawing/2014/main" val="10003"/>
                  </a:ext>
                </a:extLst>
              </a:tr>
              <a:tr h="876317">
                <a:tc>
                  <a:txBody>
                    <a:bodyPr/>
                    <a:lstStyle/>
                    <a:p>
                      <a:pPr marL="0" marR="0" lvl="0" indent="0" algn="l" defTabSz="1292225" rtl="0" eaLnBrk="1" fontAlgn="base" latinLnBrk="0" hangingPunct="1">
                        <a:lnSpc>
                          <a:spcPct val="115000"/>
                        </a:lnSpc>
                        <a:spcBef>
                          <a:spcPct val="0"/>
                        </a:spcBef>
                        <a:spcAft>
                          <a:spcPct val="0"/>
                        </a:spcAft>
                        <a:buClrTx/>
                        <a:buSzTx/>
                        <a:buFontTx/>
                        <a:buNone/>
                        <a:tabLst/>
                      </a:pPr>
                      <a:r>
                        <a:rPr kumimoji="0" lang="en-GB" sz="1500" b="0" i="0" u="none" strike="noStrike" cap="none" normalizeH="0" baseline="0" dirty="0" smtClean="0">
                          <a:ln>
                            <a:noFill/>
                          </a:ln>
                          <a:solidFill>
                            <a:schemeClr val="tx1"/>
                          </a:solidFill>
                          <a:effectLst/>
                          <a:latin typeface="Calibri" pitchFamily="34" charset="0"/>
                          <a:cs typeface="Calibri" pitchFamily="34" charset="0"/>
                        </a:rPr>
                        <a:t>Lab tests not required to start ART (e.g. FBC, LFTS)</a:t>
                      </a:r>
                      <a:endParaRPr kumimoji="0" lang="en-GB" sz="1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12700" cap="flat" cmpd="sng" algn="ctr">
                      <a:solidFill>
                        <a:srgbClr val="FFFFF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1292225" rtl="0" eaLnBrk="1" fontAlgn="base" latinLnBrk="0" hangingPunct="1">
                        <a:lnSpc>
                          <a:spcPct val="115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Calibri" pitchFamily="34" charset="0"/>
                          <a:cs typeface="Calibri" pitchFamily="34" charset="0"/>
                        </a:rPr>
                        <a:t>Strongly desirable</a:t>
                      </a:r>
                      <a:endParaRPr kumimoji="0" lang="en-GB"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A6A6A6"/>
                    </a:solidFill>
                  </a:tcPr>
                </a:tc>
                <a:tc>
                  <a:txBody>
                    <a:bodyPr/>
                    <a:lstStyle/>
                    <a:p>
                      <a:pPr marL="0" marR="0" lvl="0" indent="0" algn="l" defTabSz="1292225" rtl="0" eaLnBrk="1" fontAlgn="base" latinLnBrk="0" hangingPunct="1">
                        <a:lnSpc>
                          <a:spcPct val="115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Calibri" pitchFamily="34" charset="0"/>
                          <a:cs typeface="Calibri" pitchFamily="34" charset="0"/>
                        </a:rPr>
                        <a:t>2005</a:t>
                      </a:r>
                      <a:endPar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C2D69B"/>
                    </a:solidFill>
                  </a:tcPr>
                </a:tc>
                <a:tc>
                  <a:txBody>
                    <a:bodyPr/>
                    <a:lstStyle/>
                    <a:p>
                      <a:pPr marL="33338" marR="0" lvl="0" indent="0" algn="l" defTabSz="1292225" rtl="0" eaLnBrk="1" fontAlgn="base" latinLnBrk="0" hangingPunct="1">
                        <a:lnSpc>
                          <a:spcPct val="150000"/>
                        </a:lnSpc>
                        <a:spcBef>
                          <a:spcPct val="0"/>
                        </a:spcBef>
                        <a:spcAft>
                          <a:spcPct val="0"/>
                        </a:spcAft>
                        <a:buClrTx/>
                        <a:buSzTx/>
                        <a:buFontTx/>
                        <a:buNone/>
                        <a:tabLst/>
                      </a:pPr>
                      <a:r>
                        <a:rPr kumimoji="0" lang="en-GB" sz="1600" b="1" i="0" u="none" strike="noStrike" cap="none" normalizeH="0" baseline="0" dirty="0" smtClean="0">
                          <a:ln>
                            <a:noFill/>
                          </a:ln>
                          <a:solidFill>
                            <a:srgbClr val="FFFFFF"/>
                          </a:solidFill>
                          <a:effectLst/>
                          <a:latin typeface="Calibri" pitchFamily="34" charset="0"/>
                          <a:cs typeface="Calibri" pitchFamily="34" charset="0"/>
                        </a:rPr>
                        <a:t>2004</a:t>
                      </a:r>
                      <a:endPar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0" marR="0" marT="0" marB="0"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4F6228"/>
                    </a:solidFill>
                  </a:tcPr>
                </a:tc>
                <a:tc>
                  <a:txBody>
                    <a:bodyPr/>
                    <a:lstStyle/>
                    <a:p>
                      <a:pPr marL="0" marR="0" lvl="0" indent="0" algn="l" defTabSz="1292225" rtl="0" eaLnBrk="1" fontAlgn="base" latinLnBrk="0" hangingPunct="1">
                        <a:lnSpc>
                          <a:spcPct val="150000"/>
                        </a:lnSpc>
                        <a:spcBef>
                          <a:spcPct val="0"/>
                        </a:spcBef>
                        <a:spcAft>
                          <a:spcPct val="0"/>
                        </a:spcAft>
                        <a:buClrTx/>
                        <a:buSzTx/>
                        <a:buFontTx/>
                        <a:buNone/>
                        <a:tabLst/>
                      </a:pPr>
                      <a:r>
                        <a:rPr kumimoji="0" lang="en-GB" sz="1600" b="1" i="0" u="none" strike="noStrike" cap="none" normalizeH="0" baseline="0" dirty="0" smtClean="0">
                          <a:ln>
                            <a:noFill/>
                          </a:ln>
                          <a:solidFill>
                            <a:srgbClr val="FFFFFF"/>
                          </a:solidFill>
                          <a:effectLst/>
                          <a:latin typeface="Calibri" pitchFamily="34" charset="0"/>
                          <a:cs typeface="Calibri" pitchFamily="34" charset="0"/>
                        </a:rPr>
                        <a:t> 2013</a:t>
                      </a:r>
                      <a:endParaRPr kumimoji="0" lang="en-GB"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4F6228"/>
                    </a:solidFill>
                  </a:tcPr>
                </a:tc>
                <a:tc>
                  <a:txBody>
                    <a:bodyPr/>
                    <a:lstStyle/>
                    <a:p>
                      <a:pPr marL="0" marR="0" lvl="0" indent="0" algn="l" defTabSz="1292225"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ambria" pitchFamily="18" charset="0"/>
                        <a:cs typeface="Times New Roman" pitchFamily="18" charset="0"/>
                      </a:endParaRPr>
                    </a:p>
                  </a:txBody>
                  <a:tcPr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34925" marR="0" lvl="0" indent="0" algn="l" defTabSz="1292225" rtl="0" eaLnBrk="1" fontAlgn="base" latinLnBrk="0" hangingPunct="1">
                        <a:lnSpc>
                          <a:spcPct val="115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Calibri" pitchFamily="34" charset="0"/>
                          <a:cs typeface="Calibri" pitchFamily="34" charset="0"/>
                        </a:rPr>
                        <a:t> </a:t>
                      </a:r>
                      <a:endParaRPr kumimoji="0" lang="en-GB"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0" marR="0" marT="0" marB="0"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tc>
                  <a:txBody>
                    <a:bodyPr/>
                    <a:lstStyle/>
                    <a:p>
                      <a:pPr marL="38100" marR="0" lvl="0" indent="0" algn="l" defTabSz="1292225" rtl="0" eaLnBrk="1" fontAlgn="base" latinLnBrk="0" hangingPunct="1">
                        <a:lnSpc>
                          <a:spcPct val="115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Calibri" pitchFamily="34" charset="0"/>
                          <a:cs typeface="Calibri" pitchFamily="34" charset="0"/>
                        </a:rPr>
                        <a:t> </a:t>
                      </a:r>
                      <a:endParaRPr kumimoji="0" lang="en-GB"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txBody>
                  <a:tcPr marL="0" marR="0" marT="0" marB="0" horzOverflow="overflow">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4"/>
                  </a:ext>
                </a:extLst>
              </a:tr>
              <a:tr h="876317">
                <a:tc>
                  <a:txBody>
                    <a:bodyPr/>
                    <a:lstStyle/>
                    <a:p>
                      <a:pPr algn="l">
                        <a:lnSpc>
                          <a:spcPct val="115000"/>
                        </a:lnSpc>
                        <a:spcAft>
                          <a:spcPts val="0"/>
                        </a:spcAft>
                      </a:pPr>
                      <a:r>
                        <a:rPr lang="en-GB" sz="1500" dirty="0" smtClean="0">
                          <a:latin typeface="Calibri"/>
                          <a:ea typeface="Calibri"/>
                          <a:cs typeface="Calibri"/>
                        </a:rPr>
                        <a:t>Option </a:t>
                      </a:r>
                      <a:r>
                        <a:rPr lang="en-GB" sz="1500" dirty="0">
                          <a:latin typeface="Calibri"/>
                          <a:ea typeface="Calibri"/>
                          <a:cs typeface="Calibri"/>
                        </a:rPr>
                        <a:t>B</a:t>
                      </a:r>
                      <a:r>
                        <a:rPr lang="en-GB" sz="1500" dirty="0" smtClean="0">
                          <a:latin typeface="Calibri"/>
                          <a:ea typeface="Calibri"/>
                          <a:cs typeface="Calibri"/>
                        </a:rPr>
                        <a:t>+ for pregnant</a:t>
                      </a:r>
                      <a:r>
                        <a:rPr lang="en-GB" sz="1500" baseline="0" dirty="0" smtClean="0">
                          <a:latin typeface="Calibri"/>
                          <a:ea typeface="Calibri"/>
                          <a:cs typeface="Calibri"/>
                        </a:rPr>
                        <a:t> women</a:t>
                      </a:r>
                      <a:endParaRPr lang="en-GB" sz="1500" dirty="0">
                        <a:latin typeface="Calibri"/>
                        <a:ea typeface="Calibri"/>
                        <a:cs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600" b="1" dirty="0" smtClean="0">
                          <a:solidFill>
                            <a:srgbClr val="FFFFFF"/>
                          </a:solidFill>
                          <a:latin typeface="+mn-lt"/>
                          <a:ea typeface="Calibri"/>
                          <a:cs typeface="Calibri"/>
                        </a:rPr>
                        <a:t>2012</a:t>
                      </a:r>
                      <a:endParaRPr lang="en-GB" sz="1600" b="1" dirty="0" smtClean="0">
                        <a:latin typeface="+mn-lt"/>
                        <a:ea typeface="Calibri"/>
                        <a:cs typeface="Times New Roman"/>
                      </a:endParaRPr>
                    </a:p>
                    <a:p>
                      <a:endParaRPr lang="en-GB" dirty="0"/>
                    </a:p>
                  </a:txBody>
                  <a:tcP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chemeClr val="accent3">
                        <a:lumMod val="50000"/>
                      </a:schemeClr>
                    </a:solidFill>
                  </a:tcPr>
                </a:tc>
                <a:tc>
                  <a:txBody>
                    <a:bodyPr/>
                    <a:lstStyle/>
                    <a:p>
                      <a:endParaRPr lang="en-GB" dirty="0"/>
                    </a:p>
                  </a:txBody>
                  <a:tcP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marL="33655" algn="l">
                        <a:lnSpc>
                          <a:spcPct val="115000"/>
                        </a:lnSpc>
                        <a:spcAft>
                          <a:spcPts val="0"/>
                        </a:spcAft>
                      </a:pPr>
                      <a:r>
                        <a:rPr lang="en-GB" sz="1600" b="1" dirty="0" smtClean="0">
                          <a:solidFill>
                            <a:srgbClr val="FFFFFF"/>
                          </a:solidFill>
                          <a:latin typeface="Calibri"/>
                          <a:ea typeface="Calibri"/>
                          <a:cs typeface="Calibri"/>
                        </a:rPr>
                        <a:t>2011</a:t>
                      </a:r>
                      <a:endParaRPr lang="en-GB" sz="1600" b="1" dirty="0">
                        <a:latin typeface="Calibri"/>
                        <a:ea typeface="Calibri"/>
                        <a:cs typeface="Times New Roman"/>
                      </a:endParaRPr>
                    </a:p>
                  </a:txBody>
                  <a:tcPr marL="0" marR="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chemeClr val="accent3">
                        <a:lumMod val="50000"/>
                      </a:schemeClr>
                    </a:solidFill>
                  </a:tcPr>
                </a:tc>
                <a:tc>
                  <a:txBody>
                    <a:bodyPr/>
                    <a:lstStyle/>
                    <a:p>
                      <a:pPr algn="l">
                        <a:lnSpc>
                          <a:spcPct val="115000"/>
                        </a:lnSpc>
                        <a:spcAft>
                          <a:spcPts val="0"/>
                        </a:spcAft>
                      </a:pPr>
                      <a:r>
                        <a:rPr lang="en-GB" sz="1600" dirty="0">
                          <a:latin typeface="Calibri"/>
                          <a:ea typeface="Calibri"/>
                          <a:cs typeface="Calibri"/>
                        </a:rPr>
                        <a:t> </a:t>
                      </a:r>
                      <a:endParaRPr lang="en-GB" sz="1600" dirty="0">
                        <a:latin typeface="Calibri"/>
                        <a:ea typeface="Calibri"/>
                        <a:cs typeface="Times New Roman"/>
                      </a:endParaRPr>
                    </a:p>
                  </a:txBody>
                  <a:tcP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chemeClr val="bg1"/>
                    </a:solidFill>
                  </a:tcPr>
                </a:tc>
                <a:tc>
                  <a:txBody>
                    <a:bodyPr/>
                    <a:lstStyle/>
                    <a:p>
                      <a:pPr algn="l">
                        <a:lnSpc>
                          <a:spcPct val="115000"/>
                        </a:lnSpc>
                        <a:spcAft>
                          <a:spcPts val="0"/>
                        </a:spcAft>
                      </a:pPr>
                      <a:r>
                        <a:rPr lang="en-GB" sz="1600" dirty="0">
                          <a:latin typeface="Calibri"/>
                          <a:ea typeface="Calibri"/>
                          <a:cs typeface="Calibri"/>
                        </a:rPr>
                        <a:t> </a:t>
                      </a:r>
                      <a:endParaRPr lang="en-GB" sz="1600" dirty="0">
                        <a:latin typeface="Calibri"/>
                        <a:ea typeface="Calibri"/>
                        <a:cs typeface="Times New Roman"/>
                      </a:endParaRPr>
                    </a:p>
                  </a:txBody>
                  <a:tcPr>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chemeClr val="bg1"/>
                    </a:solidFill>
                  </a:tcPr>
                </a:tc>
                <a:tc>
                  <a:txBody>
                    <a:bodyPr/>
                    <a:lstStyle/>
                    <a:p>
                      <a:pPr marL="36195" algn="l">
                        <a:lnSpc>
                          <a:spcPct val="115000"/>
                        </a:lnSpc>
                        <a:spcAft>
                          <a:spcPts val="0"/>
                        </a:spcAft>
                      </a:pPr>
                      <a:r>
                        <a:rPr lang="en-GB" sz="1600" b="1" dirty="0" smtClean="0">
                          <a:latin typeface="Calibri"/>
                          <a:ea typeface="Calibri"/>
                          <a:cs typeface="Calibri"/>
                        </a:rPr>
                        <a:t>2011</a:t>
                      </a:r>
                      <a:r>
                        <a:rPr lang="en-GB" sz="1600" dirty="0">
                          <a:latin typeface="Calibri"/>
                          <a:ea typeface="Calibri"/>
                          <a:cs typeface="Calibri"/>
                        </a:rPr>
                        <a:t/>
                      </a:r>
                      <a:br>
                        <a:rPr lang="en-GB" sz="1600" dirty="0">
                          <a:latin typeface="Calibri"/>
                          <a:ea typeface="Calibri"/>
                          <a:cs typeface="Calibri"/>
                        </a:rPr>
                      </a:br>
                      <a:r>
                        <a:rPr lang="en-GB" sz="1600" dirty="0" smtClean="0">
                          <a:latin typeface="Calibri"/>
                          <a:ea typeface="Calibri"/>
                          <a:cs typeface="Calibri"/>
                        </a:rPr>
                        <a:t>Selected facilities</a:t>
                      </a:r>
                      <a:endParaRPr lang="en-GB" sz="1600" dirty="0">
                        <a:latin typeface="Calibri"/>
                        <a:ea typeface="Calibri"/>
                        <a:cs typeface="Times New Roman"/>
                      </a:endParaRPr>
                    </a:p>
                  </a:txBody>
                  <a:tcPr marL="0" marR="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chemeClr val="accent3">
                        <a:lumMod val="60000"/>
                        <a:lumOff val="40000"/>
                      </a:schemeClr>
                    </a:solidFill>
                  </a:tcPr>
                </a:tc>
                <a:tc>
                  <a:txBody>
                    <a:bodyPr/>
                    <a:lstStyle/>
                    <a:p>
                      <a:pPr marL="38100" algn="l">
                        <a:lnSpc>
                          <a:spcPct val="115000"/>
                        </a:lnSpc>
                        <a:spcAft>
                          <a:spcPts val="0"/>
                        </a:spcAft>
                      </a:pPr>
                      <a:endParaRPr lang="en-GB" sz="600" dirty="0">
                        <a:latin typeface="Calibri"/>
                        <a:ea typeface="Calibri"/>
                        <a:cs typeface="Calibri"/>
                      </a:endParaRPr>
                    </a:p>
                  </a:txBody>
                  <a:tcPr marL="0" marR="0" marT="0" marB="0">
                    <a:lnL w="12700" cap="flat" cmpd="sng" algn="ctr">
                      <a:solidFill>
                        <a:srgbClr val="BFBFBF"/>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9181319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875" y="95000"/>
            <a:ext cx="9429750" cy="6858000"/>
          </a:xfrm>
          <a:prstGeom prst="rect">
            <a:avLst/>
          </a:prstGeom>
        </p:spPr>
      </p:pic>
      <p:sp>
        <p:nvSpPr>
          <p:cNvPr id="3" name="TextBox 2"/>
          <p:cNvSpPr txBox="1"/>
          <p:nvPr/>
        </p:nvSpPr>
        <p:spPr>
          <a:xfrm>
            <a:off x="141514" y="130625"/>
            <a:ext cx="8669978" cy="553998"/>
          </a:xfrm>
          <a:prstGeom prst="rect">
            <a:avLst/>
          </a:prstGeom>
          <a:noFill/>
        </p:spPr>
        <p:txBody>
          <a:bodyPr wrap="square" rtlCol="0">
            <a:spAutoFit/>
          </a:bodyPr>
          <a:lstStyle/>
          <a:p>
            <a:r>
              <a:rPr lang="en-GB" sz="3000" b="1" dirty="0" smtClean="0"/>
              <a:t>Implementation of policies influencing ART access</a:t>
            </a:r>
            <a:endParaRPr lang="en-GB" sz="30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1213" b="11187"/>
          <a:stretch/>
        </p:blipFill>
        <p:spPr>
          <a:xfrm>
            <a:off x="0" y="879190"/>
            <a:ext cx="9144000" cy="5978810"/>
          </a:xfrm>
          <a:prstGeom prst="rect">
            <a:avLst/>
          </a:prstGeom>
        </p:spPr>
      </p:pic>
      <p:sp>
        <p:nvSpPr>
          <p:cNvPr id="3" name="TextBox 2"/>
          <p:cNvSpPr txBox="1"/>
          <p:nvPr/>
        </p:nvSpPr>
        <p:spPr>
          <a:xfrm>
            <a:off x="141514" y="403750"/>
            <a:ext cx="8669978" cy="553998"/>
          </a:xfrm>
          <a:prstGeom prst="rect">
            <a:avLst/>
          </a:prstGeom>
          <a:noFill/>
        </p:spPr>
        <p:txBody>
          <a:bodyPr wrap="square" rtlCol="0">
            <a:spAutoFit/>
          </a:bodyPr>
          <a:lstStyle/>
          <a:p>
            <a:r>
              <a:rPr lang="en-GB" sz="3000" b="1" dirty="0" smtClean="0"/>
              <a:t>Implementation of Option B+</a:t>
            </a:r>
            <a:endParaRPr lang="en-GB" sz="30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34" y="178099"/>
            <a:ext cx="8518511" cy="1144800"/>
          </a:xfrm>
        </p:spPr>
        <p:txBody>
          <a:bodyPr>
            <a:normAutofit/>
          </a:bodyPr>
          <a:lstStyle/>
          <a:p>
            <a:pPr algn="l"/>
            <a:r>
              <a:rPr lang="en-GB" sz="2800" b="1" dirty="0" smtClean="0">
                <a:solidFill>
                  <a:schemeClr val="bg1"/>
                </a:solidFill>
                <a:latin typeface="Ariel black"/>
              </a:rPr>
              <a:t>Zimbabwe: Complete HIV testing policies</a:t>
            </a:r>
            <a:endParaRPr lang="en-GB" sz="2800" b="1" dirty="0">
              <a:solidFill>
                <a:schemeClr val="bg1"/>
              </a:solidFill>
              <a:latin typeface="Ariel black"/>
            </a:endParaRPr>
          </a:p>
        </p:txBody>
      </p:sp>
      <p:graphicFrame>
        <p:nvGraphicFramePr>
          <p:cNvPr id="6" name="Table 5"/>
          <p:cNvGraphicFramePr>
            <a:graphicFrameLocks noGrp="1"/>
          </p:cNvGraphicFramePr>
          <p:nvPr>
            <p:extLst>
              <p:ext uri="{D42A27DB-BD31-4B8C-83A1-F6EECF244321}">
                <p14:modId xmlns:p14="http://schemas.microsoft.com/office/powerpoint/2010/main" val="2452191658"/>
              </p:ext>
            </p:extLst>
          </p:nvPr>
        </p:nvGraphicFramePr>
        <p:xfrm>
          <a:off x="408030" y="1302117"/>
          <a:ext cx="8341112" cy="4617326"/>
        </p:xfrm>
        <a:graphic>
          <a:graphicData uri="http://schemas.openxmlformats.org/drawingml/2006/table">
            <a:tbl>
              <a:tblPr/>
              <a:tblGrid>
                <a:gridCol w="3799712">
                  <a:extLst>
                    <a:ext uri="{9D8B030D-6E8A-4147-A177-3AD203B41FA5}">
                      <a16:colId xmlns:a16="http://schemas.microsoft.com/office/drawing/2014/main" val="20000"/>
                    </a:ext>
                  </a:extLst>
                </a:gridCol>
                <a:gridCol w="1135350">
                  <a:extLst>
                    <a:ext uri="{9D8B030D-6E8A-4147-A177-3AD203B41FA5}">
                      <a16:colId xmlns:a16="http://schemas.microsoft.com/office/drawing/2014/main" val="20001"/>
                    </a:ext>
                  </a:extLst>
                </a:gridCol>
                <a:gridCol w="1135350">
                  <a:extLst>
                    <a:ext uri="{9D8B030D-6E8A-4147-A177-3AD203B41FA5}">
                      <a16:colId xmlns:a16="http://schemas.microsoft.com/office/drawing/2014/main" val="20002"/>
                    </a:ext>
                  </a:extLst>
                </a:gridCol>
                <a:gridCol w="1135350">
                  <a:extLst>
                    <a:ext uri="{9D8B030D-6E8A-4147-A177-3AD203B41FA5}">
                      <a16:colId xmlns:a16="http://schemas.microsoft.com/office/drawing/2014/main" val="20003"/>
                    </a:ext>
                  </a:extLst>
                </a:gridCol>
                <a:gridCol w="1135350">
                  <a:extLst>
                    <a:ext uri="{9D8B030D-6E8A-4147-A177-3AD203B41FA5}">
                      <a16:colId xmlns:a16="http://schemas.microsoft.com/office/drawing/2014/main" val="20004"/>
                    </a:ext>
                  </a:extLst>
                </a:gridCol>
              </a:tblGrid>
              <a:tr h="421948">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200" b="1" i="0" u="none" strike="noStrike" dirty="0">
                          <a:solidFill>
                            <a:srgbClr val="000000"/>
                          </a:solidFill>
                          <a:effectLst/>
                          <a:latin typeface="Calibri Light" panose="020F0302020204030204" pitchFamily="34" charset="0"/>
                        </a:rPr>
                        <a:t> </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600" b="1" i="0" u="none" strike="noStrike" dirty="0" smtClean="0">
                          <a:solidFill>
                            <a:srgbClr val="000000"/>
                          </a:solidFill>
                          <a:effectLst/>
                          <a:latin typeface="Calibri Light" panose="020F0302020204030204" pitchFamily="34" charset="0"/>
                        </a:rPr>
                        <a:t>WHO 2013</a:t>
                      </a:r>
                      <a:endParaRPr lang="en-GB" sz="16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600" b="1" i="0" u="none" strike="noStrike" dirty="0" err="1" smtClean="0">
                          <a:solidFill>
                            <a:srgbClr val="000000"/>
                          </a:solidFill>
                          <a:effectLst/>
                          <a:latin typeface="Calibri Light" panose="020F0302020204030204" pitchFamily="34" charset="0"/>
                        </a:rPr>
                        <a:t>Manicaland</a:t>
                      </a:r>
                      <a:r>
                        <a:rPr lang="en-GB" sz="1600" b="1" i="0" u="none" strike="noStrike" dirty="0" smtClean="0">
                          <a:solidFill>
                            <a:srgbClr val="000000"/>
                          </a:solidFill>
                          <a:effectLst/>
                          <a:latin typeface="Calibri Light" panose="020F0302020204030204" pitchFamily="34" charset="0"/>
                        </a:rPr>
                        <a:t> 2013</a:t>
                      </a:r>
                      <a:endParaRPr lang="en-GB" sz="105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600" b="1" i="0" u="none" strike="noStrike" dirty="0" smtClean="0">
                          <a:solidFill>
                            <a:srgbClr val="000000"/>
                          </a:solidFill>
                          <a:effectLst/>
                          <a:latin typeface="Calibri Light" panose="020F0302020204030204" pitchFamily="34" charset="0"/>
                        </a:rPr>
                        <a:t>WHO 2015 </a:t>
                      </a:r>
                      <a:endParaRPr lang="en-GB" sz="16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600" b="1" i="0" u="none" strike="noStrike" dirty="0" err="1" smtClean="0">
                          <a:solidFill>
                            <a:srgbClr val="000000"/>
                          </a:solidFill>
                          <a:effectLst/>
                          <a:latin typeface="Calibri Light" panose="020F0302020204030204" pitchFamily="34" charset="0"/>
                        </a:rPr>
                        <a:t>Manicaland</a:t>
                      </a:r>
                      <a:r>
                        <a:rPr lang="en-GB" sz="1600" b="1" i="0" u="none" strike="noStrike" dirty="0" smtClean="0">
                          <a:solidFill>
                            <a:srgbClr val="000000"/>
                          </a:solidFill>
                          <a:effectLst/>
                          <a:latin typeface="Calibri Light" panose="020F0302020204030204" pitchFamily="34" charset="0"/>
                        </a:rPr>
                        <a:t> 2015</a:t>
                      </a:r>
                      <a:endParaRPr lang="en-GB" sz="16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extLst>
                  <a:ext uri="{0D108BD9-81ED-4DB2-BD59-A6C34878D82A}">
                    <a16:rowId xmlns:a16="http://schemas.microsoft.com/office/drawing/2014/main" val="10000"/>
                  </a:ext>
                </a:extLst>
              </a:tr>
              <a:tr h="26380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600" b="1" i="1" u="none" strike="noStrike" dirty="0">
                          <a:solidFill>
                            <a:srgbClr val="000000"/>
                          </a:solidFill>
                          <a:effectLst/>
                          <a:latin typeface="+mj-lt"/>
                        </a:rPr>
                        <a:t>Service Access and Coverage</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extLst>
                  <a:ext uri="{0D108BD9-81ED-4DB2-BD59-A6C34878D82A}">
                    <a16:rowId xmlns:a16="http://schemas.microsoft.com/office/drawing/2014/main" val="10001"/>
                  </a:ext>
                </a:extLst>
              </a:tr>
              <a:tr h="26380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200" b="0" i="0" u="none" strike="noStrike" dirty="0">
                          <a:solidFill>
                            <a:srgbClr val="000000"/>
                          </a:solidFill>
                          <a:effectLst/>
                          <a:latin typeface="+mj-lt"/>
                        </a:rPr>
                        <a:t>Free HCT services</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02"/>
                  </a:ext>
                </a:extLst>
              </a:tr>
              <a:tr h="26380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200" b="0" i="0" u="none" strike="noStrike" dirty="0">
                          <a:solidFill>
                            <a:srgbClr val="000000"/>
                          </a:solidFill>
                          <a:effectLst/>
                          <a:latin typeface="+mj-lt"/>
                        </a:rPr>
                        <a:t>PITC to ANC Clients</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03"/>
                  </a:ext>
                </a:extLst>
              </a:tr>
              <a:tr h="26380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200" b="0" i="0" u="none" strike="noStrike" dirty="0">
                          <a:solidFill>
                            <a:srgbClr val="000000"/>
                          </a:solidFill>
                          <a:effectLst/>
                          <a:latin typeface="+mj-lt"/>
                        </a:rPr>
                        <a:t>PITC to TB clients</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04"/>
                  </a:ext>
                </a:extLst>
              </a:tr>
              <a:tr h="26380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200" b="0" i="0" u="none" strike="noStrike" dirty="0">
                          <a:solidFill>
                            <a:srgbClr val="000000"/>
                          </a:solidFill>
                          <a:effectLst/>
                          <a:latin typeface="+mj-lt"/>
                        </a:rPr>
                        <a:t>PITC to STI or FP clients</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05"/>
                  </a:ext>
                </a:extLst>
              </a:tr>
              <a:tr h="26380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200" b="0" i="0" u="none" strike="noStrike" dirty="0">
                          <a:solidFill>
                            <a:srgbClr val="000000"/>
                          </a:solidFill>
                          <a:effectLst/>
                          <a:latin typeface="+mj-lt"/>
                        </a:rPr>
                        <a:t>Testing offered to </a:t>
                      </a:r>
                      <a:r>
                        <a:rPr lang="en-GB" sz="1200" b="0" i="0" u="none" strike="noStrike" dirty="0" smtClean="0">
                          <a:solidFill>
                            <a:srgbClr val="000000"/>
                          </a:solidFill>
                          <a:effectLst/>
                          <a:latin typeface="+mj-lt"/>
                        </a:rPr>
                        <a:t>high risk groups</a:t>
                      </a:r>
                      <a:endParaRPr lang="en-GB" sz="1200" b="0" i="0" u="none" strike="noStrike" dirty="0">
                        <a:solidFill>
                          <a:srgbClr val="000000"/>
                        </a:solidFill>
                        <a:effectLst/>
                        <a:latin typeface="+mj-lt"/>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06"/>
                  </a:ext>
                </a:extLst>
              </a:tr>
              <a:tr h="26380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600" b="1" i="1" u="none" strike="noStrike" dirty="0">
                          <a:solidFill>
                            <a:srgbClr val="000000"/>
                          </a:solidFill>
                          <a:effectLst/>
                          <a:latin typeface="+mj-lt"/>
                        </a:rPr>
                        <a:t>Quality of Care</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extLst>
                  <a:ext uri="{0D108BD9-81ED-4DB2-BD59-A6C34878D82A}">
                    <a16:rowId xmlns:a16="http://schemas.microsoft.com/office/drawing/2014/main" val="10007"/>
                  </a:ext>
                </a:extLst>
              </a:tr>
              <a:tr h="309135">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200" b="0" i="0" u="none" strike="noStrike" dirty="0">
                          <a:solidFill>
                            <a:srgbClr val="000000"/>
                          </a:solidFill>
                          <a:effectLst/>
                          <a:latin typeface="+mj-lt"/>
                        </a:rPr>
                        <a:t>≥1 staff member received HIV testing training in past 2 years</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08"/>
                  </a:ext>
                </a:extLst>
              </a:tr>
              <a:tr h="26380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200" b="0" i="0" u="none" strike="noStrike">
                          <a:solidFill>
                            <a:srgbClr val="000000"/>
                          </a:solidFill>
                          <a:effectLst/>
                          <a:latin typeface="+mj-lt"/>
                        </a:rPr>
                        <a:t>Quality of care audit at least once a year</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09"/>
                  </a:ext>
                </a:extLst>
              </a:tr>
              <a:tr h="26380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200" b="0" i="0" u="none" strike="noStrike" dirty="0" smtClean="0">
                          <a:solidFill>
                            <a:srgbClr val="000000"/>
                          </a:solidFill>
                          <a:effectLst/>
                          <a:latin typeface="+mj-lt"/>
                        </a:rPr>
                        <a:t>Maximum 15 clients per day</a:t>
                      </a:r>
                      <a:r>
                        <a:rPr lang="en-GB" sz="1200" b="0" i="0" u="none" strike="noStrike" baseline="0" dirty="0" smtClean="0">
                          <a:solidFill>
                            <a:srgbClr val="000000"/>
                          </a:solidFill>
                          <a:effectLst/>
                          <a:latin typeface="+mj-lt"/>
                        </a:rPr>
                        <a:t> per counsellor</a:t>
                      </a:r>
                      <a:endParaRPr lang="en-GB" sz="1200" b="0" i="0" u="none" strike="noStrike" dirty="0">
                        <a:solidFill>
                          <a:srgbClr val="000000"/>
                        </a:solidFill>
                        <a:effectLst/>
                        <a:latin typeface="+mj-lt"/>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10"/>
                  </a:ext>
                </a:extLst>
              </a:tr>
              <a:tr h="384345">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600" b="1" i="1" u="none" strike="noStrike" dirty="0">
                          <a:solidFill>
                            <a:srgbClr val="000000"/>
                          </a:solidFill>
                          <a:effectLst/>
                          <a:latin typeface="+mj-lt"/>
                        </a:rPr>
                        <a:t>Co-ordination of Care and Patient Tracking</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extLst>
                  <a:ext uri="{0D108BD9-81ED-4DB2-BD59-A6C34878D82A}">
                    <a16:rowId xmlns:a16="http://schemas.microsoft.com/office/drawing/2014/main" val="10011"/>
                  </a:ext>
                </a:extLst>
              </a:tr>
              <a:tr h="26380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200" b="0" i="0" u="none" strike="noStrike" dirty="0">
                          <a:solidFill>
                            <a:srgbClr val="000000"/>
                          </a:solidFill>
                          <a:effectLst/>
                          <a:latin typeface="+mj-lt"/>
                        </a:rPr>
                        <a:t>Repeat test after 3 month window period</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12"/>
                  </a:ext>
                </a:extLst>
              </a:tr>
              <a:tr h="26380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600" b="1" i="1" u="none" strike="noStrike" dirty="0">
                          <a:solidFill>
                            <a:srgbClr val="000000"/>
                          </a:solidFill>
                          <a:effectLst/>
                          <a:latin typeface="+mj-lt"/>
                        </a:rPr>
                        <a:t>Support to PLHIV (%)</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extLst>
                  <a:ext uri="{0D108BD9-81ED-4DB2-BD59-A6C34878D82A}">
                    <a16:rowId xmlns:a16="http://schemas.microsoft.com/office/drawing/2014/main" val="10013"/>
                  </a:ext>
                </a:extLst>
              </a:tr>
              <a:tr h="26380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200" b="0" i="0" u="none" strike="noStrike" dirty="0">
                          <a:solidFill>
                            <a:srgbClr val="000000"/>
                          </a:solidFill>
                          <a:effectLst/>
                          <a:latin typeface="+mj-lt"/>
                        </a:rPr>
                        <a:t>Pre-test counselling always provided</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14"/>
                  </a:ext>
                </a:extLst>
              </a:tr>
              <a:tr h="263803">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200" b="0" i="0" u="none" strike="noStrike" dirty="0">
                          <a:solidFill>
                            <a:srgbClr val="000000"/>
                          </a:solidFill>
                          <a:effectLst/>
                          <a:latin typeface="+mj-lt"/>
                        </a:rPr>
                        <a:t>Post-test counselling always provided</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2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15"/>
                  </a:ext>
                </a:extLst>
              </a:tr>
            </a:tbl>
          </a:graphicData>
        </a:graphic>
      </p:graphicFrame>
      <p:graphicFrame>
        <p:nvGraphicFramePr>
          <p:cNvPr id="7" name="Content Placeholder 3"/>
          <p:cNvGraphicFramePr>
            <a:graphicFrameLocks/>
          </p:cNvGraphicFramePr>
          <p:nvPr>
            <p:extLst>
              <p:ext uri="{D42A27DB-BD31-4B8C-83A1-F6EECF244321}">
                <p14:modId xmlns:p14="http://schemas.microsoft.com/office/powerpoint/2010/main" val="1948520796"/>
              </p:ext>
            </p:extLst>
          </p:nvPr>
        </p:nvGraphicFramePr>
        <p:xfrm>
          <a:off x="2842468" y="6101123"/>
          <a:ext cx="3301852" cy="592857"/>
        </p:xfrm>
        <a:graphic>
          <a:graphicData uri="http://schemas.openxmlformats.org/drawingml/2006/table">
            <a:tbl>
              <a:tblPr firstRow="1" bandRow="1"/>
              <a:tblGrid>
                <a:gridCol w="1650926">
                  <a:extLst>
                    <a:ext uri="{9D8B030D-6E8A-4147-A177-3AD203B41FA5}">
                      <a16:colId xmlns:a16="http://schemas.microsoft.com/office/drawing/2014/main" val="20000"/>
                    </a:ext>
                  </a:extLst>
                </a:gridCol>
                <a:gridCol w="1650926">
                  <a:extLst>
                    <a:ext uri="{9D8B030D-6E8A-4147-A177-3AD203B41FA5}">
                      <a16:colId xmlns:a16="http://schemas.microsoft.com/office/drawing/2014/main" val="20001"/>
                    </a:ext>
                  </a:extLst>
                </a:gridCol>
              </a:tblGrid>
              <a:tr h="274375">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r>
                        <a:rPr lang="en-GB" sz="1400" b="1" dirty="0" smtClean="0"/>
                        <a:t>No Explicit Policy</a:t>
                      </a:r>
                      <a:endParaRPr lang="en-GB" sz="14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r>
                        <a:rPr lang="en-GB" sz="1400" b="1" dirty="0" smtClean="0"/>
                        <a:t> Explicit Policy</a:t>
                      </a:r>
                      <a:endParaRPr lang="en-GB" sz="14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88057">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a:endParaRPr lang="en-GB" sz="900" b="1" dirty="0"/>
                    </a:p>
                  </a:txBody>
                  <a:tcPr anchor="b">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a:endParaRPr lang="en-GB" sz="9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9906678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0" y="35099"/>
            <a:ext cx="7886700" cy="1144800"/>
          </a:xfrm>
        </p:spPr>
        <p:txBody>
          <a:bodyPr>
            <a:normAutofit/>
          </a:bodyPr>
          <a:lstStyle/>
          <a:p>
            <a:pPr algn="l"/>
            <a:r>
              <a:rPr lang="en-GB" sz="2800" b="1" dirty="0" smtClean="0">
                <a:solidFill>
                  <a:schemeClr val="bg1"/>
                </a:solidFill>
                <a:latin typeface="Arial Black" panose="020B0A04020102020204" pitchFamily="34" charset="0"/>
              </a:rPr>
              <a:t>Consistently wide coverage of provider-initiated HIV testing</a:t>
            </a:r>
            <a:endParaRPr lang="en-GB" sz="2800" b="1" dirty="0">
              <a:solidFill>
                <a:schemeClr val="bg1"/>
              </a:solidFill>
              <a:latin typeface="Arial Black" panose="020B0A04020102020204"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4281160599"/>
              </p:ext>
            </p:extLst>
          </p:nvPr>
        </p:nvGraphicFramePr>
        <p:xfrm>
          <a:off x="479502" y="1418400"/>
          <a:ext cx="8229600" cy="3967833"/>
        </p:xfrm>
        <a:graphic>
          <a:graphicData uri="http://schemas.openxmlformats.org/drawingml/2006/table">
            <a:tbl>
              <a:tblPr/>
              <a:tblGrid>
                <a:gridCol w="4783874">
                  <a:extLst>
                    <a:ext uri="{9D8B030D-6E8A-4147-A177-3AD203B41FA5}">
                      <a16:colId xmlns:a16="http://schemas.microsoft.com/office/drawing/2014/main" val="20000"/>
                    </a:ext>
                  </a:extLst>
                </a:gridCol>
                <a:gridCol w="1722863">
                  <a:extLst>
                    <a:ext uri="{9D8B030D-6E8A-4147-A177-3AD203B41FA5}">
                      <a16:colId xmlns:a16="http://schemas.microsoft.com/office/drawing/2014/main" val="20001"/>
                    </a:ext>
                  </a:extLst>
                </a:gridCol>
                <a:gridCol w="1722863">
                  <a:extLst>
                    <a:ext uri="{9D8B030D-6E8A-4147-A177-3AD203B41FA5}">
                      <a16:colId xmlns:a16="http://schemas.microsoft.com/office/drawing/2014/main" val="20002"/>
                    </a:ext>
                  </a:extLst>
                </a:gridCol>
              </a:tblGrid>
              <a:tr h="534035">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050" b="1" i="0" u="none" strike="noStrike" dirty="0">
                          <a:solidFill>
                            <a:srgbClr val="000000"/>
                          </a:solidFill>
                          <a:effectLst/>
                          <a:latin typeface="Calibri Light" panose="020F0302020204030204" pitchFamily="34" charset="0"/>
                        </a:rPr>
                        <a:t> </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800" b="1" i="0" u="none" strike="noStrike" dirty="0" err="1" smtClean="0">
                          <a:solidFill>
                            <a:srgbClr val="000000"/>
                          </a:solidFill>
                          <a:effectLst/>
                          <a:latin typeface="Calibri Light" panose="020F0302020204030204" pitchFamily="34" charset="0"/>
                        </a:rPr>
                        <a:t>Manicaland</a:t>
                      </a:r>
                      <a:r>
                        <a:rPr lang="en-GB" sz="1800" b="1" i="0" u="none" strike="noStrike" dirty="0" smtClean="0">
                          <a:solidFill>
                            <a:srgbClr val="000000"/>
                          </a:solidFill>
                          <a:effectLst/>
                          <a:latin typeface="Calibri Light" panose="020F0302020204030204" pitchFamily="34" charset="0"/>
                        </a:rPr>
                        <a:t> 2013</a:t>
                      </a:r>
                      <a:endParaRPr lang="en-GB" sz="11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800" b="1" i="0" u="none" strike="noStrike" dirty="0" err="1" smtClean="0">
                          <a:solidFill>
                            <a:srgbClr val="000000"/>
                          </a:solidFill>
                          <a:effectLst/>
                          <a:latin typeface="Calibri Light" panose="020F0302020204030204" pitchFamily="34" charset="0"/>
                        </a:rPr>
                        <a:t>Manicaland</a:t>
                      </a:r>
                      <a:r>
                        <a:rPr lang="en-GB" sz="1800" b="1" i="0" u="none" strike="noStrike" dirty="0" smtClean="0">
                          <a:solidFill>
                            <a:srgbClr val="000000"/>
                          </a:solidFill>
                          <a:effectLst/>
                          <a:latin typeface="Calibri Light" panose="020F0302020204030204" pitchFamily="34" charset="0"/>
                        </a:rPr>
                        <a:t> 2015</a:t>
                      </a:r>
                      <a:endParaRPr lang="en-GB" sz="18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D9D9D9"/>
                    </a:solidFill>
                  </a:tcPr>
                </a:tc>
                <a:extLst>
                  <a:ext uri="{0D108BD9-81ED-4DB2-BD59-A6C34878D82A}">
                    <a16:rowId xmlns:a16="http://schemas.microsoft.com/office/drawing/2014/main" val="10000"/>
                  </a:ext>
                </a:extLst>
              </a:tr>
              <a:tr h="270650">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800" b="1" i="1" u="none" strike="noStrike" dirty="0">
                          <a:solidFill>
                            <a:srgbClr val="000000"/>
                          </a:solidFill>
                          <a:effectLst/>
                          <a:latin typeface="Calibri Light" panose="020F0302020204030204" pitchFamily="34" charset="0"/>
                        </a:rPr>
                        <a:t>Service Access and Coverage</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1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1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extLst>
                  <a:ext uri="{0D108BD9-81ED-4DB2-BD59-A6C34878D82A}">
                    <a16:rowId xmlns:a16="http://schemas.microsoft.com/office/drawing/2014/main" val="10001"/>
                  </a:ext>
                </a:extLst>
              </a:tr>
              <a:tr h="230961">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400" b="0" i="0" u="none" strike="noStrike" dirty="0">
                          <a:solidFill>
                            <a:srgbClr val="000000"/>
                          </a:solidFill>
                          <a:effectLst/>
                          <a:latin typeface="Calibri Light" panose="020F0302020204030204" pitchFamily="34" charset="0"/>
                        </a:rPr>
                        <a:t>Free HCT services</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400" b="1" i="0" u="none" strike="noStrike" dirty="0" smtClean="0">
                          <a:solidFill>
                            <a:srgbClr val="000000"/>
                          </a:solidFill>
                          <a:effectLst/>
                          <a:latin typeface="Calibri Light" panose="020F0302020204030204" pitchFamily="34" charset="0"/>
                        </a:rPr>
                        <a:t>86</a:t>
                      </a:r>
                      <a:endParaRPr lang="en-GB" sz="14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400" b="1" i="0" u="none" strike="noStrike" dirty="0" smtClean="0">
                          <a:solidFill>
                            <a:srgbClr val="000000"/>
                          </a:solidFill>
                          <a:effectLst/>
                          <a:latin typeface="Calibri Light" panose="020F0302020204030204" pitchFamily="34" charset="0"/>
                        </a:rPr>
                        <a:t>100</a:t>
                      </a:r>
                      <a:endParaRPr lang="en-GB" sz="14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02"/>
                  </a:ext>
                </a:extLst>
              </a:tr>
              <a:tr h="230961">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400" b="0" i="0" u="none" strike="noStrike" dirty="0">
                          <a:solidFill>
                            <a:srgbClr val="000000"/>
                          </a:solidFill>
                          <a:effectLst/>
                          <a:latin typeface="Calibri Light" panose="020F0302020204030204" pitchFamily="34" charset="0"/>
                        </a:rPr>
                        <a:t>PITC to ANC Clients</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400" b="1" i="0" u="none" strike="noStrike" dirty="0" smtClean="0">
                          <a:solidFill>
                            <a:srgbClr val="000000"/>
                          </a:solidFill>
                          <a:effectLst/>
                          <a:latin typeface="Calibri Light" panose="020F0302020204030204" pitchFamily="34" charset="0"/>
                        </a:rPr>
                        <a:t>97*</a:t>
                      </a:r>
                      <a:endParaRPr lang="en-GB" sz="14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400" b="1" i="0" u="none" strike="noStrike" dirty="0" smtClean="0">
                          <a:solidFill>
                            <a:srgbClr val="000000"/>
                          </a:solidFill>
                          <a:effectLst/>
                          <a:latin typeface="Calibri Light" panose="020F0302020204030204" pitchFamily="34" charset="0"/>
                        </a:rPr>
                        <a:t>100</a:t>
                      </a:r>
                      <a:endParaRPr lang="en-GB" sz="14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03"/>
                  </a:ext>
                </a:extLst>
              </a:tr>
              <a:tr h="230961">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400" b="0" i="0" u="none" strike="noStrike" dirty="0">
                          <a:solidFill>
                            <a:srgbClr val="000000"/>
                          </a:solidFill>
                          <a:effectLst/>
                          <a:latin typeface="Calibri Light" panose="020F0302020204030204" pitchFamily="34" charset="0"/>
                        </a:rPr>
                        <a:t>PITC to </a:t>
                      </a:r>
                      <a:r>
                        <a:rPr lang="en-GB" sz="1400" b="0" i="0" u="none" strike="noStrike" dirty="0" smtClean="0">
                          <a:solidFill>
                            <a:srgbClr val="000000"/>
                          </a:solidFill>
                          <a:effectLst/>
                          <a:latin typeface="Calibri Light" panose="020F0302020204030204" pitchFamily="34" charset="0"/>
                        </a:rPr>
                        <a:t>TB, STI </a:t>
                      </a:r>
                      <a:r>
                        <a:rPr lang="en-GB" sz="1400" b="0" i="0" u="none" strike="noStrike" dirty="0">
                          <a:solidFill>
                            <a:srgbClr val="000000"/>
                          </a:solidFill>
                          <a:effectLst/>
                          <a:latin typeface="Calibri Light" panose="020F0302020204030204" pitchFamily="34" charset="0"/>
                        </a:rPr>
                        <a:t>or FP clients</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400" b="1" i="0" u="none" strike="noStrike" dirty="0" smtClean="0">
                          <a:solidFill>
                            <a:srgbClr val="000000"/>
                          </a:solidFill>
                          <a:effectLst/>
                          <a:latin typeface="Calibri Light" panose="020F0302020204030204" pitchFamily="34" charset="0"/>
                        </a:rPr>
                        <a:t>100*</a:t>
                      </a:r>
                      <a:endParaRPr lang="en-GB" sz="14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400" b="1" i="0" u="none" strike="noStrike" dirty="0" smtClean="0">
                          <a:solidFill>
                            <a:srgbClr val="000000"/>
                          </a:solidFill>
                          <a:effectLst/>
                          <a:latin typeface="Calibri Light" panose="020F0302020204030204" pitchFamily="34" charset="0"/>
                        </a:rPr>
                        <a:t>100*</a:t>
                      </a:r>
                      <a:endParaRPr lang="en-GB" sz="14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04"/>
                  </a:ext>
                </a:extLst>
              </a:tr>
              <a:tr h="230961">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400" b="0" i="0" u="none" strike="noStrike" dirty="0">
                          <a:solidFill>
                            <a:srgbClr val="000000"/>
                          </a:solidFill>
                          <a:effectLst/>
                          <a:latin typeface="Calibri Light" panose="020F0302020204030204" pitchFamily="34" charset="0"/>
                        </a:rPr>
                        <a:t>Testing offered to </a:t>
                      </a:r>
                      <a:r>
                        <a:rPr lang="en-GB" sz="1400" b="0" i="0" u="none" strike="noStrike" dirty="0" smtClean="0">
                          <a:solidFill>
                            <a:srgbClr val="000000"/>
                          </a:solidFill>
                          <a:effectLst/>
                          <a:latin typeface="Calibri Light" panose="020F0302020204030204" pitchFamily="34" charset="0"/>
                        </a:rPr>
                        <a:t>high risk groups</a:t>
                      </a:r>
                      <a:endParaRPr lang="en-GB" sz="1400" b="0"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400" b="1" i="0" u="none" strike="noStrike" dirty="0" smtClean="0">
                          <a:solidFill>
                            <a:srgbClr val="000000"/>
                          </a:solidFill>
                          <a:effectLst/>
                          <a:latin typeface="Calibri Light" panose="020F0302020204030204" pitchFamily="34" charset="0"/>
                        </a:rPr>
                        <a:t>0</a:t>
                      </a:r>
                      <a:r>
                        <a:rPr lang="en-GB" sz="1400" b="1" i="0" u="none" strike="noStrike" baseline="0" dirty="0" smtClean="0">
                          <a:solidFill>
                            <a:srgbClr val="000000"/>
                          </a:solidFill>
                          <a:effectLst/>
                          <a:latin typeface="Calibri Light" panose="020F0302020204030204" pitchFamily="34" charset="0"/>
                        </a:rPr>
                        <a:t>*</a:t>
                      </a:r>
                      <a:endParaRPr lang="en-GB" sz="14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9999"/>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400" b="1" i="0" u="none" strike="noStrike" dirty="0" smtClean="0">
                          <a:solidFill>
                            <a:srgbClr val="000000"/>
                          </a:solidFill>
                          <a:effectLst/>
                          <a:latin typeface="Calibri Light" panose="020F0302020204030204" pitchFamily="34" charset="0"/>
                        </a:rPr>
                        <a:t>12</a:t>
                      </a:r>
                      <a:endParaRPr lang="en-GB" sz="14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9999"/>
                    </a:solidFill>
                  </a:tcPr>
                </a:tc>
                <a:extLst>
                  <a:ext uri="{0D108BD9-81ED-4DB2-BD59-A6C34878D82A}">
                    <a16:rowId xmlns:a16="http://schemas.microsoft.com/office/drawing/2014/main" val="10005"/>
                  </a:ext>
                </a:extLst>
              </a:tr>
              <a:tr h="270650">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800" b="1" i="1" u="none" strike="noStrike" dirty="0">
                          <a:solidFill>
                            <a:srgbClr val="000000"/>
                          </a:solidFill>
                          <a:effectLst/>
                          <a:latin typeface="Calibri Light" panose="020F0302020204030204" pitchFamily="34" charset="0"/>
                        </a:rPr>
                        <a:t>Quality of Care</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4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4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extLst>
                  <a:ext uri="{0D108BD9-81ED-4DB2-BD59-A6C34878D82A}">
                    <a16:rowId xmlns:a16="http://schemas.microsoft.com/office/drawing/2014/main" val="10006"/>
                  </a:ext>
                </a:extLst>
              </a:tr>
              <a:tr h="230961">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400" b="0" i="0" u="none" strike="noStrike" dirty="0">
                          <a:solidFill>
                            <a:srgbClr val="000000"/>
                          </a:solidFill>
                          <a:effectLst/>
                          <a:latin typeface="Calibri" panose="020F0502020204030204" pitchFamily="34" charset="0"/>
                        </a:rPr>
                        <a:t>≥1 staff member received HIV testing training in past 2 years</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400" b="1" i="0" u="none" strike="noStrike" dirty="0" smtClean="0">
                          <a:solidFill>
                            <a:srgbClr val="000000"/>
                          </a:solidFill>
                          <a:effectLst/>
                          <a:latin typeface="Calibri Light" panose="020F0302020204030204" pitchFamily="34" charset="0"/>
                        </a:rPr>
                        <a:t>63*</a:t>
                      </a:r>
                      <a:endParaRPr lang="en-GB" sz="14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lumMod val="40000"/>
                        <a:lumOff val="6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400" b="1" i="0" u="none" strike="noStrike" dirty="0" smtClean="0">
                          <a:solidFill>
                            <a:srgbClr val="000000"/>
                          </a:solidFill>
                          <a:effectLst/>
                          <a:latin typeface="Calibri Light" panose="020F0302020204030204" pitchFamily="34" charset="0"/>
                        </a:rPr>
                        <a:t>50</a:t>
                      </a:r>
                      <a:endParaRPr lang="en-GB" sz="14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lumMod val="40000"/>
                        <a:lumOff val="60000"/>
                      </a:srgbClr>
                    </a:solidFill>
                  </a:tcPr>
                </a:tc>
                <a:extLst>
                  <a:ext uri="{0D108BD9-81ED-4DB2-BD59-A6C34878D82A}">
                    <a16:rowId xmlns:a16="http://schemas.microsoft.com/office/drawing/2014/main" val="10007"/>
                  </a:ext>
                </a:extLst>
              </a:tr>
              <a:tr h="230961">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400" b="0" i="0" u="none" strike="noStrike" dirty="0">
                          <a:solidFill>
                            <a:srgbClr val="000000"/>
                          </a:solidFill>
                          <a:effectLst/>
                          <a:latin typeface="Calibri Light" panose="020F0302020204030204" pitchFamily="34" charset="0"/>
                        </a:rPr>
                        <a:t>Quality of care audit at least once a year</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400" b="1" i="0" u="none" strike="noStrike" dirty="0" smtClean="0">
                          <a:solidFill>
                            <a:srgbClr val="000000"/>
                          </a:solidFill>
                          <a:effectLst/>
                          <a:latin typeface="Calibri Light" panose="020F0302020204030204" pitchFamily="34" charset="0"/>
                        </a:rPr>
                        <a:t>94*</a:t>
                      </a:r>
                      <a:endParaRPr lang="en-GB" sz="14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400" b="1" i="0" u="none" strike="noStrike" dirty="0" smtClean="0">
                          <a:solidFill>
                            <a:srgbClr val="000000"/>
                          </a:solidFill>
                          <a:effectLst/>
                          <a:latin typeface="Calibri Light" panose="020F0302020204030204" pitchFamily="34" charset="0"/>
                        </a:rPr>
                        <a:t>97</a:t>
                      </a:r>
                      <a:endParaRPr lang="en-GB" sz="14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08"/>
                  </a:ext>
                </a:extLst>
              </a:tr>
              <a:tr h="230961">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400" b="0" i="0" u="none" strike="noStrike" dirty="0" smtClean="0">
                          <a:solidFill>
                            <a:srgbClr val="000000"/>
                          </a:solidFill>
                          <a:effectLst/>
                          <a:latin typeface="Calibri Light" panose="020F0302020204030204" pitchFamily="34" charset="0"/>
                        </a:rPr>
                        <a:t>Maximum 15 clients per day</a:t>
                      </a:r>
                      <a:r>
                        <a:rPr lang="en-GB" sz="1400" b="0" i="0" u="none" strike="noStrike" baseline="0" dirty="0" smtClean="0">
                          <a:solidFill>
                            <a:srgbClr val="000000"/>
                          </a:solidFill>
                          <a:effectLst/>
                          <a:latin typeface="Calibri Light" panose="020F0302020204030204" pitchFamily="34" charset="0"/>
                        </a:rPr>
                        <a:t> per counsellor</a:t>
                      </a:r>
                      <a:endParaRPr lang="en-GB" sz="1400" b="0"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400" b="1" i="0" u="none" strike="noStrike" dirty="0" smtClean="0">
                          <a:solidFill>
                            <a:srgbClr val="000000"/>
                          </a:solidFill>
                          <a:effectLst/>
                          <a:latin typeface="Calibri Light" panose="020F0302020204030204" pitchFamily="34" charset="0"/>
                        </a:rPr>
                        <a:t>0 *</a:t>
                      </a:r>
                      <a:endParaRPr lang="en-GB" sz="14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9999"/>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400" b="1" i="0" u="none" strike="noStrike" dirty="0" smtClean="0">
                          <a:solidFill>
                            <a:srgbClr val="000000"/>
                          </a:solidFill>
                          <a:effectLst/>
                          <a:latin typeface="Calibri Light" panose="020F0302020204030204" pitchFamily="34" charset="0"/>
                        </a:rPr>
                        <a:t>28</a:t>
                      </a:r>
                      <a:endParaRPr lang="en-GB" sz="14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lumMod val="40000"/>
                        <a:lumOff val="60000"/>
                      </a:srgbClr>
                    </a:solidFill>
                  </a:tcPr>
                </a:tc>
                <a:extLst>
                  <a:ext uri="{0D108BD9-81ED-4DB2-BD59-A6C34878D82A}">
                    <a16:rowId xmlns:a16="http://schemas.microsoft.com/office/drawing/2014/main" val="10009"/>
                  </a:ext>
                </a:extLst>
              </a:tr>
              <a:tr h="270650">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800" b="1" i="1" u="none" strike="noStrike" dirty="0">
                          <a:solidFill>
                            <a:srgbClr val="000000"/>
                          </a:solidFill>
                          <a:effectLst/>
                          <a:latin typeface="Calibri Light" panose="020F0302020204030204" pitchFamily="34" charset="0"/>
                        </a:rPr>
                        <a:t>Co-ordination of Care and Patient Tracking</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4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4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extLst>
                  <a:ext uri="{0D108BD9-81ED-4DB2-BD59-A6C34878D82A}">
                    <a16:rowId xmlns:a16="http://schemas.microsoft.com/office/drawing/2014/main" val="10010"/>
                  </a:ext>
                </a:extLst>
              </a:tr>
              <a:tr h="230961">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400" b="0" i="0" u="none" strike="noStrike" dirty="0">
                          <a:solidFill>
                            <a:srgbClr val="000000"/>
                          </a:solidFill>
                          <a:effectLst/>
                          <a:latin typeface="Calibri Light" panose="020F0302020204030204" pitchFamily="34" charset="0"/>
                        </a:rPr>
                        <a:t>Repeat test after 3 month window period</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400" b="1" i="0" u="none" strike="noStrike" dirty="0" smtClean="0">
                          <a:solidFill>
                            <a:srgbClr val="000000"/>
                          </a:solidFill>
                          <a:effectLst/>
                          <a:latin typeface="Calibri Light" panose="020F0302020204030204" pitchFamily="34" charset="0"/>
                        </a:rPr>
                        <a:t>97</a:t>
                      </a:r>
                      <a:endParaRPr lang="en-GB" sz="14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400" b="1" i="0" u="none" strike="noStrike" dirty="0" smtClean="0">
                          <a:solidFill>
                            <a:srgbClr val="000000"/>
                          </a:solidFill>
                          <a:effectLst/>
                          <a:latin typeface="Calibri Light" panose="020F0302020204030204" pitchFamily="34" charset="0"/>
                        </a:rPr>
                        <a:t>72</a:t>
                      </a:r>
                      <a:endParaRPr lang="en-GB" sz="14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ED7D31">
                        <a:lumMod val="40000"/>
                        <a:lumOff val="60000"/>
                      </a:srgbClr>
                    </a:solidFill>
                  </a:tcPr>
                </a:tc>
                <a:extLst>
                  <a:ext uri="{0D108BD9-81ED-4DB2-BD59-A6C34878D82A}">
                    <a16:rowId xmlns:a16="http://schemas.microsoft.com/office/drawing/2014/main" val="10011"/>
                  </a:ext>
                </a:extLst>
              </a:tr>
              <a:tr h="270650">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800" b="1" i="1" u="none" strike="noStrike" dirty="0">
                          <a:solidFill>
                            <a:srgbClr val="000000"/>
                          </a:solidFill>
                          <a:effectLst/>
                          <a:latin typeface="Calibri Light" panose="020F0302020204030204" pitchFamily="34" charset="0"/>
                        </a:rPr>
                        <a:t>Support to PLHIV (%)</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4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endParaRPr lang="en-GB" sz="14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A6A6A6"/>
                    </a:solidFill>
                  </a:tcPr>
                </a:tc>
                <a:extLst>
                  <a:ext uri="{0D108BD9-81ED-4DB2-BD59-A6C34878D82A}">
                    <a16:rowId xmlns:a16="http://schemas.microsoft.com/office/drawing/2014/main" val="10012"/>
                  </a:ext>
                </a:extLst>
              </a:tr>
              <a:tr h="230961">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400" b="0" i="0" u="none" strike="noStrike" dirty="0">
                          <a:solidFill>
                            <a:srgbClr val="000000"/>
                          </a:solidFill>
                          <a:effectLst/>
                          <a:latin typeface="Calibri Light" panose="020F0302020204030204" pitchFamily="34" charset="0"/>
                        </a:rPr>
                        <a:t>Pre-test counselling always provided</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400" b="1" i="0" u="none" strike="noStrike" dirty="0" smtClean="0">
                          <a:solidFill>
                            <a:srgbClr val="000000"/>
                          </a:solidFill>
                          <a:effectLst/>
                          <a:latin typeface="Calibri Light" panose="020F0302020204030204" pitchFamily="34" charset="0"/>
                        </a:rPr>
                        <a:t>97</a:t>
                      </a:r>
                      <a:endParaRPr lang="en-GB" sz="14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400" b="1" i="0" u="none" strike="noStrike" dirty="0" smtClean="0">
                          <a:solidFill>
                            <a:srgbClr val="000000"/>
                          </a:solidFill>
                          <a:effectLst/>
                          <a:latin typeface="Calibri Light" panose="020F0302020204030204" pitchFamily="34" charset="0"/>
                        </a:rPr>
                        <a:t>94</a:t>
                      </a:r>
                      <a:endParaRPr lang="en-GB" sz="14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13"/>
                  </a:ext>
                </a:extLst>
              </a:tr>
              <a:tr h="230961">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ctr"/>
                      <a:r>
                        <a:rPr lang="en-GB" sz="1400" b="0" i="0" u="none" strike="noStrike" dirty="0">
                          <a:solidFill>
                            <a:srgbClr val="000000"/>
                          </a:solidFill>
                          <a:effectLst/>
                          <a:latin typeface="Calibri Light" panose="020F0302020204030204" pitchFamily="34" charset="0"/>
                        </a:rPr>
                        <a:t>Post-test counselling always provided</a:t>
                      </a:r>
                    </a:p>
                  </a:txBody>
                  <a:tcPr marL="6727" marR="6727" marT="672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400" b="1" i="0" u="none" strike="noStrike" dirty="0" smtClean="0">
                          <a:solidFill>
                            <a:srgbClr val="000000"/>
                          </a:solidFill>
                          <a:effectLst/>
                          <a:latin typeface="Calibri Light" panose="020F0302020204030204" pitchFamily="34" charset="0"/>
                        </a:rPr>
                        <a:t>97</a:t>
                      </a:r>
                      <a:endParaRPr lang="en-GB" sz="1400" b="1" i="0" u="none" strike="noStrike" dirty="0">
                        <a:solidFill>
                          <a:srgbClr val="000000"/>
                        </a:solidFill>
                        <a:effectLst/>
                        <a:latin typeface="Calibri Light" panose="020F0302020204030204" pitchFamily="34" charset="0"/>
                      </a:endParaRPr>
                    </a:p>
                  </a:txBody>
                  <a:tcPr marL="6727" marR="6727" marT="672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fontAlgn="ctr"/>
                      <a:r>
                        <a:rPr lang="en-GB" sz="1400" b="1" i="0" u="none" strike="noStrike" dirty="0" smtClean="0">
                          <a:solidFill>
                            <a:srgbClr val="000000"/>
                          </a:solidFill>
                          <a:effectLst/>
                          <a:latin typeface="Calibri Light" panose="020F0302020204030204" pitchFamily="34" charset="0"/>
                        </a:rPr>
                        <a:t>97</a:t>
                      </a:r>
                      <a:endParaRPr lang="en-GB" sz="1400" b="1" i="0" u="none" strike="noStrike" dirty="0">
                        <a:solidFill>
                          <a:srgbClr val="000000"/>
                        </a:solidFill>
                        <a:effectLst/>
                        <a:latin typeface="Calibri Light" panose="020F0302020204030204" pitchFamily="34" charset="0"/>
                      </a:endParaRPr>
                    </a:p>
                  </a:txBody>
                  <a:tcPr marL="6727" marR="6727" marT="672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70AD47">
                        <a:lumMod val="60000"/>
                        <a:lumOff val="40000"/>
                      </a:srgbClr>
                    </a:solidFill>
                  </a:tcPr>
                </a:tc>
                <a:extLst>
                  <a:ext uri="{0D108BD9-81ED-4DB2-BD59-A6C34878D82A}">
                    <a16:rowId xmlns:a16="http://schemas.microsoft.com/office/drawing/2014/main" val="10014"/>
                  </a:ext>
                </a:extLst>
              </a:tr>
            </a:tbl>
          </a:graphicData>
        </a:graphic>
      </p:graphicFrame>
      <p:graphicFrame>
        <p:nvGraphicFramePr>
          <p:cNvPr id="11" name="Content Placeholder 3"/>
          <p:cNvGraphicFramePr>
            <a:graphicFrameLocks/>
          </p:cNvGraphicFramePr>
          <p:nvPr>
            <p:extLst>
              <p:ext uri="{D42A27DB-BD31-4B8C-83A1-F6EECF244321}">
                <p14:modId xmlns:p14="http://schemas.microsoft.com/office/powerpoint/2010/main" val="806977709"/>
              </p:ext>
            </p:extLst>
          </p:nvPr>
        </p:nvGraphicFramePr>
        <p:xfrm>
          <a:off x="1672225" y="5624734"/>
          <a:ext cx="3042139" cy="948600"/>
        </p:xfrm>
        <a:graphic>
          <a:graphicData uri="http://schemas.openxmlformats.org/drawingml/2006/table">
            <a:tbl>
              <a:tblPr firstRow="1" bandRow="1"/>
              <a:tblGrid>
                <a:gridCol w="1099039">
                  <a:extLst>
                    <a:ext uri="{9D8B030D-6E8A-4147-A177-3AD203B41FA5}">
                      <a16:colId xmlns:a16="http://schemas.microsoft.com/office/drawing/2014/main" val="20000"/>
                    </a:ext>
                  </a:extLst>
                </a:gridCol>
                <a:gridCol w="896816">
                  <a:extLst>
                    <a:ext uri="{9D8B030D-6E8A-4147-A177-3AD203B41FA5}">
                      <a16:colId xmlns:a16="http://schemas.microsoft.com/office/drawing/2014/main" val="20001"/>
                    </a:ext>
                  </a:extLst>
                </a:gridCol>
                <a:gridCol w="1046284">
                  <a:extLst>
                    <a:ext uri="{9D8B030D-6E8A-4147-A177-3AD203B41FA5}">
                      <a16:colId xmlns:a16="http://schemas.microsoft.com/office/drawing/2014/main" val="20002"/>
                    </a:ext>
                  </a:extLst>
                </a:gridCol>
              </a:tblGrid>
              <a:tr h="221720">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endParaRPr lang="en-GB" sz="9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r>
                        <a:rPr lang="en-GB" sz="900" b="1" dirty="0" smtClean="0"/>
                        <a:t>Explicit Policy</a:t>
                      </a:r>
                      <a:endParaRPr lang="en-GB" sz="9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r>
                        <a:rPr lang="en-GB" sz="900" b="1" dirty="0" smtClean="0"/>
                        <a:t>No Explicit Policy</a:t>
                      </a:r>
                      <a:endParaRPr lang="en-GB" sz="9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40000">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r>
                        <a:rPr lang="en-GB" sz="900" b="1" dirty="0" smtClean="0"/>
                        <a:t>Minimal coverage</a:t>
                      </a:r>
                      <a:endParaRPr lang="en-GB" sz="9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a:r>
                        <a:rPr lang="en-GB" sz="900" b="1" dirty="0" smtClean="0"/>
                        <a:t>0-25%</a:t>
                      </a:r>
                      <a:endParaRPr lang="en-GB" sz="900" b="1" dirty="0"/>
                    </a:p>
                  </a:txBody>
                  <a:tcPr anchor="b">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FF9999"/>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a:r>
                        <a:rPr lang="en-GB" sz="900" b="1" dirty="0" smtClean="0"/>
                        <a:t>0-25%</a:t>
                      </a:r>
                      <a:endParaRPr lang="en-GB" sz="9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pattFill prst="pct50">
                      <a:fgClr>
                        <a:srgbClr val="FF7C80"/>
                      </a:fgClr>
                      <a:bgClr>
                        <a:sysClr val="window" lastClr="FFFFFF"/>
                      </a:bgClr>
                    </a:pattFill>
                  </a:tcPr>
                </a:tc>
                <a:extLst>
                  <a:ext uri="{0D108BD9-81ED-4DB2-BD59-A6C34878D82A}">
                    <a16:rowId xmlns:a16="http://schemas.microsoft.com/office/drawing/2014/main" val="10001"/>
                  </a:ext>
                </a:extLst>
              </a:tr>
              <a:tr h="240000">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r>
                        <a:rPr lang="en-GB" sz="900" b="1" dirty="0" smtClean="0"/>
                        <a:t>Partial Coverage</a:t>
                      </a:r>
                      <a:endParaRPr lang="en-GB" sz="9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a:r>
                        <a:rPr lang="en-GB" sz="900" b="1" dirty="0" smtClean="0"/>
                        <a:t>26-74%</a:t>
                      </a:r>
                      <a:endParaRPr lang="en-GB" sz="900" b="1" dirty="0"/>
                    </a:p>
                  </a:txBody>
                  <a:tcPr anchor="b">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ED7D31">
                        <a:lumMod val="40000"/>
                        <a:lumOff val="6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a:r>
                        <a:rPr lang="en-GB" sz="900" b="1" dirty="0" smtClean="0"/>
                        <a:t>26-74%</a:t>
                      </a:r>
                      <a:endParaRPr lang="en-GB" sz="9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pattFill prst="pct25">
                      <a:fgClr>
                        <a:srgbClr val="ED7D31">
                          <a:lumMod val="40000"/>
                          <a:lumOff val="60000"/>
                        </a:srgbClr>
                      </a:fgClr>
                      <a:bgClr>
                        <a:sysClr val="window" lastClr="FFFFFF"/>
                      </a:bgClr>
                    </a:pattFill>
                  </a:tcPr>
                </a:tc>
                <a:extLst>
                  <a:ext uri="{0D108BD9-81ED-4DB2-BD59-A6C34878D82A}">
                    <a16:rowId xmlns:a16="http://schemas.microsoft.com/office/drawing/2014/main" val="10002"/>
                  </a:ext>
                </a:extLst>
              </a:tr>
              <a:tr h="240000">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r>
                        <a:rPr lang="en-GB" sz="900" b="1" dirty="0" smtClean="0"/>
                        <a:t>Wide Coverage</a:t>
                      </a:r>
                      <a:endParaRPr lang="en-GB" sz="9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a:r>
                        <a:rPr lang="en-GB" sz="900" b="1" dirty="0" smtClean="0"/>
                        <a:t>75-100%</a:t>
                      </a:r>
                      <a:endParaRPr lang="en-GB" sz="900" b="1" dirty="0"/>
                    </a:p>
                  </a:txBody>
                  <a:tcPr anchor="b">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a:r>
                        <a:rPr lang="en-GB" sz="900" b="1" dirty="0" smtClean="0"/>
                        <a:t>75-100%</a:t>
                      </a:r>
                      <a:endParaRPr lang="en-GB" sz="9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pattFill prst="pct10">
                      <a:fgClr>
                        <a:srgbClr val="70AD47">
                          <a:lumMod val="60000"/>
                          <a:lumOff val="40000"/>
                        </a:srgbClr>
                      </a:fgClr>
                      <a:bgClr>
                        <a:sysClr val="window" lastClr="FFFFFF"/>
                      </a:bgClr>
                    </a:pattFill>
                  </a:tcPr>
                </a:tc>
                <a:extLst>
                  <a:ext uri="{0D108BD9-81ED-4DB2-BD59-A6C34878D82A}">
                    <a16:rowId xmlns:a16="http://schemas.microsoft.com/office/drawing/2014/main" val="10003"/>
                  </a:ext>
                </a:extLst>
              </a:tr>
            </a:tbl>
          </a:graphicData>
        </a:graphic>
      </p:graphicFrame>
      <p:graphicFrame>
        <p:nvGraphicFramePr>
          <p:cNvPr id="12" name="Content Placeholder 3"/>
          <p:cNvGraphicFramePr>
            <a:graphicFrameLocks/>
          </p:cNvGraphicFramePr>
          <p:nvPr>
            <p:extLst>
              <p:ext uri="{D42A27DB-BD31-4B8C-83A1-F6EECF244321}">
                <p14:modId xmlns:p14="http://schemas.microsoft.com/office/powerpoint/2010/main" val="3341976644"/>
              </p:ext>
            </p:extLst>
          </p:nvPr>
        </p:nvGraphicFramePr>
        <p:xfrm>
          <a:off x="4868506" y="5853334"/>
          <a:ext cx="1834663" cy="720000"/>
        </p:xfrm>
        <a:graphic>
          <a:graphicData uri="http://schemas.openxmlformats.org/drawingml/2006/table">
            <a:tbl>
              <a:tblPr firstRow="1" bandRow="1"/>
              <a:tblGrid>
                <a:gridCol w="1834663">
                  <a:extLst>
                    <a:ext uri="{9D8B030D-6E8A-4147-A177-3AD203B41FA5}">
                      <a16:colId xmlns:a16="http://schemas.microsoft.com/office/drawing/2014/main" val="20000"/>
                    </a:ext>
                  </a:extLst>
                </a:gridCol>
              </a:tblGrid>
              <a:tr h="240000">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b"/>
                      <a:r>
                        <a:rPr lang="en-GB" sz="800" b="0" i="0" u="none" strike="noStrike" dirty="0">
                          <a:solidFill>
                            <a:srgbClr val="000000"/>
                          </a:solidFill>
                          <a:effectLst/>
                          <a:latin typeface="Calibri" panose="020F0502020204030204" pitchFamily="34" charset="0"/>
                        </a:rPr>
                        <a:t>‡ Missing data for over 10% of facilities</a:t>
                      </a:r>
                    </a:p>
                  </a:txBody>
                  <a:tcPr marL="7620" marR="7620" marT="7620" marB="0" anchor="b">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40000">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b"/>
                      <a:r>
                        <a:rPr lang="en-GB" sz="800" b="0" i="0" u="none" strike="noStrike">
                          <a:solidFill>
                            <a:srgbClr val="000000"/>
                          </a:solidFill>
                          <a:effectLst/>
                          <a:latin typeface="Calibri" panose="020F0502020204030204" pitchFamily="34" charset="0"/>
                        </a:rPr>
                        <a:t>* Missing data for under 10% of facilities</a:t>
                      </a:r>
                    </a:p>
                  </a:txBody>
                  <a:tcPr marL="7620" marR="7620" marT="7620" marB="0" anchor="b">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40000">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b"/>
                      <a:r>
                        <a:rPr lang="en-GB" sz="800" b="0" i="0" u="none" strike="noStrike" dirty="0">
                          <a:solidFill>
                            <a:srgbClr val="000000"/>
                          </a:solidFill>
                          <a:effectLst/>
                          <a:latin typeface="Calibri" panose="020F0502020204030204" pitchFamily="34" charset="0"/>
                        </a:rPr>
                        <a:t>** Missing data for all observations</a:t>
                      </a:r>
                    </a:p>
                  </a:txBody>
                  <a:tcPr marL="7620" marR="7620" marT="7620" marB="0" anchor="b">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17" name="Oval 16"/>
          <p:cNvSpPr/>
          <p:nvPr/>
        </p:nvSpPr>
        <p:spPr>
          <a:xfrm>
            <a:off x="5150562" y="2820567"/>
            <a:ext cx="3558540" cy="464820"/>
          </a:xfrm>
          <a:prstGeom prst="ellipse">
            <a:avLst/>
          </a:prstGeom>
          <a:noFill/>
          <a:ln w="19050"/>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GB">
              <a:solidFill>
                <a:prstClr val="black"/>
              </a:solidFill>
            </a:endParaRPr>
          </a:p>
        </p:txBody>
      </p:sp>
      <p:sp>
        <p:nvSpPr>
          <p:cNvPr id="18" name="Oval 17"/>
          <p:cNvSpPr/>
          <p:nvPr/>
        </p:nvSpPr>
        <p:spPr>
          <a:xfrm>
            <a:off x="5150562" y="3752488"/>
            <a:ext cx="3558540" cy="464820"/>
          </a:xfrm>
          <a:prstGeom prst="ellipse">
            <a:avLst/>
          </a:prstGeom>
          <a:noFill/>
          <a:ln w="19050"/>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GB">
              <a:solidFill>
                <a:prstClr val="black"/>
              </a:solidFill>
            </a:endParaRPr>
          </a:p>
        </p:txBody>
      </p:sp>
    </p:spTree>
    <p:extLst>
      <p:ext uri="{BB962C8B-B14F-4D97-AF65-F5344CB8AC3E}">
        <p14:creationId xmlns:p14="http://schemas.microsoft.com/office/powerpoint/2010/main" val="3001001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8" y="16210"/>
            <a:ext cx="7886700" cy="1325563"/>
          </a:xfrm>
        </p:spPr>
        <p:txBody>
          <a:bodyPr>
            <a:noAutofit/>
          </a:bodyPr>
          <a:lstStyle/>
          <a:p>
            <a:pPr algn="l"/>
            <a:r>
              <a:rPr lang="en-GB" sz="2400" dirty="0" smtClean="0">
                <a:solidFill>
                  <a:schemeClr val="bg1"/>
                </a:solidFill>
                <a:latin typeface="Arial Black" panose="020B0A04020102020204" pitchFamily="34" charset="0"/>
              </a:rPr>
              <a:t>Successful uptake of WHO recommended </a:t>
            </a:r>
            <a:br>
              <a:rPr lang="en-GB" sz="2400" dirty="0" smtClean="0">
                <a:solidFill>
                  <a:schemeClr val="bg1"/>
                </a:solidFill>
                <a:latin typeface="Arial Black" panose="020B0A04020102020204" pitchFamily="34" charset="0"/>
              </a:rPr>
            </a:br>
            <a:r>
              <a:rPr lang="en-GB" sz="2400" dirty="0" smtClean="0">
                <a:solidFill>
                  <a:schemeClr val="bg1"/>
                </a:solidFill>
                <a:latin typeface="Arial Black" panose="020B0A04020102020204" pitchFamily="34" charset="0"/>
              </a:rPr>
              <a:t>HIV treatment policies in Zimbabwe</a:t>
            </a:r>
            <a:endParaRPr lang="en-GB" sz="2400" dirty="0">
              <a:solidFill>
                <a:schemeClr val="bg1"/>
              </a:solidFill>
              <a:latin typeface="Arial Black" panose="020B0A04020102020204" pitchFamily="34" charset="0"/>
            </a:endParaRPr>
          </a:p>
        </p:txBody>
      </p:sp>
      <p:pic>
        <p:nvPicPr>
          <p:cNvPr id="7" name="Content Placeholder 6"/>
          <p:cNvPicPr>
            <a:picLocks noGrp="1" noChangeAspect="1"/>
          </p:cNvPicPr>
          <p:nvPr>
            <p:ph idx="1"/>
          </p:nvPr>
        </p:nvPicPr>
        <p:blipFill>
          <a:blip r:embed="rId3"/>
          <a:stretch>
            <a:fillRect/>
          </a:stretch>
        </p:blipFill>
        <p:spPr>
          <a:xfrm>
            <a:off x="688872" y="1601788"/>
            <a:ext cx="7650368" cy="3881437"/>
          </a:xfrm>
          <a:prstGeom prst="rect">
            <a:avLst/>
          </a:prstGeom>
        </p:spPr>
      </p:pic>
      <p:sp>
        <p:nvSpPr>
          <p:cNvPr id="16" name="Oval 15"/>
          <p:cNvSpPr/>
          <p:nvPr/>
        </p:nvSpPr>
        <p:spPr>
          <a:xfrm>
            <a:off x="4732948" y="2375210"/>
            <a:ext cx="3948275" cy="289931"/>
          </a:xfrm>
          <a:prstGeom prst="ellipse">
            <a:avLst/>
          </a:prstGeom>
          <a:noFill/>
          <a:ln w="19050"/>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GB">
              <a:solidFill>
                <a:prstClr val="black"/>
              </a:solidFill>
            </a:endParaRPr>
          </a:p>
        </p:txBody>
      </p:sp>
      <p:sp>
        <p:nvSpPr>
          <p:cNvPr id="17" name="Oval 16"/>
          <p:cNvSpPr/>
          <p:nvPr/>
        </p:nvSpPr>
        <p:spPr>
          <a:xfrm>
            <a:off x="4732947" y="2756156"/>
            <a:ext cx="3948275" cy="336872"/>
          </a:xfrm>
          <a:prstGeom prst="ellipse">
            <a:avLst/>
          </a:prstGeom>
          <a:noFill/>
          <a:ln w="19050"/>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GB">
              <a:solidFill>
                <a:prstClr val="black"/>
              </a:solidFill>
            </a:endParaRPr>
          </a:p>
        </p:txBody>
      </p:sp>
      <p:sp>
        <p:nvSpPr>
          <p:cNvPr id="18" name="Oval 17"/>
          <p:cNvSpPr/>
          <p:nvPr/>
        </p:nvSpPr>
        <p:spPr>
          <a:xfrm>
            <a:off x="4944819" y="4641035"/>
            <a:ext cx="3948277" cy="861317"/>
          </a:xfrm>
          <a:prstGeom prst="ellipse">
            <a:avLst/>
          </a:prstGeom>
          <a:noFill/>
          <a:ln w="19050"/>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GB">
              <a:solidFill>
                <a:prstClr val="black"/>
              </a:solidFill>
            </a:endParaRPr>
          </a:p>
        </p:txBody>
      </p:sp>
      <p:graphicFrame>
        <p:nvGraphicFramePr>
          <p:cNvPr id="9" name="Content Placeholder 3"/>
          <p:cNvGraphicFramePr>
            <a:graphicFrameLocks/>
          </p:cNvGraphicFramePr>
          <p:nvPr>
            <p:extLst>
              <p:ext uri="{D42A27DB-BD31-4B8C-83A1-F6EECF244321}">
                <p14:modId xmlns:p14="http://schemas.microsoft.com/office/powerpoint/2010/main" val="869884338"/>
              </p:ext>
            </p:extLst>
          </p:nvPr>
        </p:nvGraphicFramePr>
        <p:xfrm>
          <a:off x="1672225" y="5624734"/>
          <a:ext cx="3042139" cy="948600"/>
        </p:xfrm>
        <a:graphic>
          <a:graphicData uri="http://schemas.openxmlformats.org/drawingml/2006/table">
            <a:tbl>
              <a:tblPr firstRow="1" bandRow="1"/>
              <a:tblGrid>
                <a:gridCol w="1099039">
                  <a:extLst>
                    <a:ext uri="{9D8B030D-6E8A-4147-A177-3AD203B41FA5}">
                      <a16:colId xmlns:a16="http://schemas.microsoft.com/office/drawing/2014/main" val="20000"/>
                    </a:ext>
                  </a:extLst>
                </a:gridCol>
                <a:gridCol w="896816">
                  <a:extLst>
                    <a:ext uri="{9D8B030D-6E8A-4147-A177-3AD203B41FA5}">
                      <a16:colId xmlns:a16="http://schemas.microsoft.com/office/drawing/2014/main" val="20001"/>
                    </a:ext>
                  </a:extLst>
                </a:gridCol>
                <a:gridCol w="1046284">
                  <a:extLst>
                    <a:ext uri="{9D8B030D-6E8A-4147-A177-3AD203B41FA5}">
                      <a16:colId xmlns:a16="http://schemas.microsoft.com/office/drawing/2014/main" val="20002"/>
                    </a:ext>
                  </a:extLst>
                </a:gridCol>
              </a:tblGrid>
              <a:tr h="221720">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endParaRPr lang="en-GB" sz="9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r>
                        <a:rPr lang="en-GB" sz="900" b="1" dirty="0" smtClean="0"/>
                        <a:t>Explicit Policy</a:t>
                      </a:r>
                      <a:endParaRPr lang="en-GB" sz="9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r>
                        <a:rPr lang="en-GB" sz="900" b="1" dirty="0" smtClean="0"/>
                        <a:t>No Explicit Policy</a:t>
                      </a:r>
                      <a:endParaRPr lang="en-GB" sz="9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40000">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r>
                        <a:rPr lang="en-GB" sz="900" b="1" dirty="0" smtClean="0"/>
                        <a:t>Minimal coverage</a:t>
                      </a:r>
                      <a:endParaRPr lang="en-GB" sz="9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a:r>
                        <a:rPr lang="en-GB" sz="900" b="1" dirty="0" smtClean="0"/>
                        <a:t>0-25%</a:t>
                      </a:r>
                      <a:endParaRPr lang="en-GB" sz="900" b="1" dirty="0"/>
                    </a:p>
                  </a:txBody>
                  <a:tcPr anchor="b">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FF9999"/>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a:r>
                        <a:rPr lang="en-GB" sz="900" b="1" dirty="0" smtClean="0"/>
                        <a:t>0-25%</a:t>
                      </a:r>
                      <a:endParaRPr lang="en-GB" sz="9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pattFill prst="pct50">
                      <a:fgClr>
                        <a:srgbClr val="FF7C80"/>
                      </a:fgClr>
                      <a:bgClr>
                        <a:sysClr val="window" lastClr="FFFFFF"/>
                      </a:bgClr>
                    </a:pattFill>
                  </a:tcPr>
                </a:tc>
                <a:extLst>
                  <a:ext uri="{0D108BD9-81ED-4DB2-BD59-A6C34878D82A}">
                    <a16:rowId xmlns:a16="http://schemas.microsoft.com/office/drawing/2014/main" val="10001"/>
                  </a:ext>
                </a:extLst>
              </a:tr>
              <a:tr h="240000">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r>
                        <a:rPr lang="en-GB" sz="900" b="1" dirty="0" smtClean="0"/>
                        <a:t>Partial Coverage</a:t>
                      </a:r>
                      <a:endParaRPr lang="en-GB" sz="9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a:r>
                        <a:rPr lang="en-GB" sz="900" b="1" dirty="0" smtClean="0"/>
                        <a:t>26-74%</a:t>
                      </a:r>
                      <a:endParaRPr lang="en-GB" sz="900" b="1" dirty="0"/>
                    </a:p>
                  </a:txBody>
                  <a:tcPr anchor="b">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ED7D31">
                        <a:lumMod val="40000"/>
                        <a:lumOff val="6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a:r>
                        <a:rPr lang="en-GB" sz="900" b="1" dirty="0" smtClean="0"/>
                        <a:t>26-74%</a:t>
                      </a:r>
                      <a:endParaRPr lang="en-GB" sz="9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pattFill prst="pct25">
                      <a:fgClr>
                        <a:srgbClr val="ED7D31">
                          <a:lumMod val="40000"/>
                          <a:lumOff val="60000"/>
                        </a:srgbClr>
                      </a:fgClr>
                      <a:bgClr>
                        <a:sysClr val="window" lastClr="FFFFFF"/>
                      </a:bgClr>
                    </a:pattFill>
                  </a:tcPr>
                </a:tc>
                <a:extLst>
                  <a:ext uri="{0D108BD9-81ED-4DB2-BD59-A6C34878D82A}">
                    <a16:rowId xmlns:a16="http://schemas.microsoft.com/office/drawing/2014/main" val="10002"/>
                  </a:ext>
                </a:extLst>
              </a:tr>
              <a:tr h="240000">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r>
                        <a:rPr lang="en-GB" sz="900" b="1" dirty="0" smtClean="0"/>
                        <a:t>Wide Coverage</a:t>
                      </a:r>
                      <a:endParaRPr lang="en-GB" sz="9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a:r>
                        <a:rPr lang="en-GB" sz="900" b="1" dirty="0" smtClean="0"/>
                        <a:t>75-100%</a:t>
                      </a:r>
                      <a:endParaRPr lang="en-GB" sz="900" b="1" dirty="0"/>
                    </a:p>
                  </a:txBody>
                  <a:tcPr anchor="b">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70AD47">
                        <a:lumMod val="60000"/>
                        <a:lumOff val="40000"/>
                      </a:srgbClr>
                    </a:solid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a:r>
                        <a:rPr lang="en-GB" sz="900" b="1" dirty="0" smtClean="0"/>
                        <a:t>75-100%</a:t>
                      </a:r>
                      <a:endParaRPr lang="en-GB" sz="900" b="1" dirty="0"/>
                    </a:p>
                  </a:txBody>
                  <a:tcPr>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pattFill prst="pct10">
                      <a:fgClr>
                        <a:srgbClr val="70AD47">
                          <a:lumMod val="60000"/>
                          <a:lumOff val="40000"/>
                        </a:srgbClr>
                      </a:fgClr>
                      <a:bgClr>
                        <a:sysClr val="window" lastClr="FFFFFF"/>
                      </a:bgClr>
                    </a:pattFill>
                  </a:tcPr>
                </a:tc>
                <a:extLst>
                  <a:ext uri="{0D108BD9-81ED-4DB2-BD59-A6C34878D82A}">
                    <a16:rowId xmlns:a16="http://schemas.microsoft.com/office/drawing/2014/main" val="10003"/>
                  </a:ext>
                </a:extLst>
              </a:tr>
            </a:tbl>
          </a:graphicData>
        </a:graphic>
      </p:graphicFrame>
      <p:graphicFrame>
        <p:nvGraphicFramePr>
          <p:cNvPr id="10" name="Content Placeholder 3"/>
          <p:cNvGraphicFramePr>
            <a:graphicFrameLocks/>
          </p:cNvGraphicFramePr>
          <p:nvPr>
            <p:extLst>
              <p:ext uri="{D42A27DB-BD31-4B8C-83A1-F6EECF244321}">
                <p14:modId xmlns:p14="http://schemas.microsoft.com/office/powerpoint/2010/main" val="302310613"/>
              </p:ext>
            </p:extLst>
          </p:nvPr>
        </p:nvGraphicFramePr>
        <p:xfrm>
          <a:off x="4868506" y="5853334"/>
          <a:ext cx="1834663" cy="720000"/>
        </p:xfrm>
        <a:graphic>
          <a:graphicData uri="http://schemas.openxmlformats.org/drawingml/2006/table">
            <a:tbl>
              <a:tblPr firstRow="1" bandRow="1"/>
              <a:tblGrid>
                <a:gridCol w="1834663">
                  <a:extLst>
                    <a:ext uri="{9D8B030D-6E8A-4147-A177-3AD203B41FA5}">
                      <a16:colId xmlns:a16="http://schemas.microsoft.com/office/drawing/2014/main" val="20000"/>
                    </a:ext>
                  </a:extLst>
                </a:gridCol>
              </a:tblGrid>
              <a:tr h="240000">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b"/>
                      <a:r>
                        <a:rPr lang="en-GB" sz="800" b="0" i="0" u="none" strike="noStrike" dirty="0">
                          <a:solidFill>
                            <a:srgbClr val="000000"/>
                          </a:solidFill>
                          <a:effectLst/>
                          <a:latin typeface="Calibri" panose="020F0502020204030204" pitchFamily="34" charset="0"/>
                        </a:rPr>
                        <a:t>‡ Missing data for over 10% of facilities</a:t>
                      </a:r>
                    </a:p>
                  </a:txBody>
                  <a:tcPr marL="7620" marR="7620" marT="7620" marB="0" anchor="b">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40000">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b"/>
                      <a:r>
                        <a:rPr lang="en-GB" sz="800" b="0" i="0" u="none" strike="noStrike">
                          <a:solidFill>
                            <a:srgbClr val="000000"/>
                          </a:solidFill>
                          <a:effectLst/>
                          <a:latin typeface="Calibri" panose="020F0502020204030204" pitchFamily="34" charset="0"/>
                        </a:rPr>
                        <a:t>* Missing data for under 10% of facilities</a:t>
                      </a:r>
                    </a:p>
                  </a:txBody>
                  <a:tcPr marL="7620" marR="7620" marT="7620" marB="0" anchor="b">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40000">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l" fontAlgn="b"/>
                      <a:r>
                        <a:rPr lang="en-GB" sz="800" b="0" i="0" u="none" strike="noStrike" dirty="0">
                          <a:solidFill>
                            <a:srgbClr val="000000"/>
                          </a:solidFill>
                          <a:effectLst/>
                          <a:latin typeface="Calibri" panose="020F0502020204030204" pitchFamily="34" charset="0"/>
                        </a:rPr>
                        <a:t>** Missing data for all observations</a:t>
                      </a:r>
                    </a:p>
                  </a:txBody>
                  <a:tcPr marL="7620" marR="7620" marT="7620" marB="0" anchor="b">
                    <a:lnL w="12700" cmpd="sng">
                      <a:solidFill>
                        <a:sysClr val="windowText" lastClr="000000"/>
                      </a:solidFill>
                    </a:lnL>
                    <a:lnR w="12700" cmpd="sng">
                      <a:solidFill>
                        <a:sysClr val="windowText" lastClr="000000"/>
                      </a:solidFill>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052040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presentation_blue_16_9</Template>
  <TotalTime>1884</TotalTime>
  <Words>2695</Words>
  <Application>Microsoft Office PowerPoint</Application>
  <PresentationFormat>On-screen Show (4:3)</PresentationFormat>
  <Paragraphs>378</Paragraphs>
  <Slides>17</Slides>
  <Notes>17</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17</vt:i4>
      </vt:variant>
    </vt:vector>
  </HeadingPairs>
  <TitlesOfParts>
    <vt:vector size="27" baseType="lpstr">
      <vt:lpstr>Arial</vt:lpstr>
      <vt:lpstr>Arial Black</vt:lpstr>
      <vt:lpstr>Ariel black</vt:lpstr>
      <vt:lpstr>Calibri</vt:lpstr>
      <vt:lpstr>Calibri (Body)arial</vt:lpstr>
      <vt:lpstr>Calibri Light</vt:lpstr>
      <vt:lpstr>Cambria</vt:lpstr>
      <vt:lpstr>Times New Roman</vt:lpstr>
      <vt:lpstr>Custom Design</vt:lpstr>
      <vt:lpstr>2_Custom Design</vt:lpstr>
      <vt:lpstr>PowerPoint Presentation</vt:lpstr>
      <vt:lpstr>The good news:  Expansion of policies and services and the rapidly shrinking burden of HIV mortality  </vt:lpstr>
      <vt:lpstr>PowerPoint Presentation</vt:lpstr>
      <vt:lpstr>PowerPoint Presentation</vt:lpstr>
      <vt:lpstr>PowerPoint Presentation</vt:lpstr>
      <vt:lpstr>PowerPoint Presentation</vt:lpstr>
      <vt:lpstr>Zimbabwe: Complete HIV testing policies</vt:lpstr>
      <vt:lpstr>Consistently wide coverage of provider-initiated HIV testing</vt:lpstr>
      <vt:lpstr>Successful uptake of WHO recommended  HIV treatment policies in Zimbabwe</vt:lpstr>
      <vt:lpstr>Increased facility provision of TB screening and treatment  </vt:lpstr>
      <vt:lpstr>PowerPoint Presentation</vt:lpstr>
      <vt:lpstr>PowerPoint Presentation</vt:lpstr>
      <vt:lpstr>Age-cause decomposition of the LE gains between 2001/’04  and  2011/’14, uMkhanyakude (RSA) </vt:lpstr>
      <vt:lpstr>PowerPoint Presentation</vt:lpstr>
      <vt:lpstr>PowerPoint Presentation</vt:lpstr>
      <vt:lpstr>PowerPoint Presentation</vt:lpstr>
      <vt:lpstr>PowerPoint Presentation</vt:lpstr>
    </vt:vector>
  </TitlesOfParts>
  <Company>London School of Hygiene &amp; Tropical Medicine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Clinkett</dc:creator>
  <cp:lastModifiedBy>Jessica Clinkett</cp:lastModifiedBy>
  <cp:revision>126</cp:revision>
  <dcterms:created xsi:type="dcterms:W3CDTF">2016-06-10T15:44:00Z</dcterms:created>
  <dcterms:modified xsi:type="dcterms:W3CDTF">2016-07-26T10:36:12Z</dcterms:modified>
</cp:coreProperties>
</file>